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sldIdLst>
    <p:sldId id="292" r:id="rId2"/>
    <p:sldId id="257" r:id="rId3"/>
    <p:sldId id="258" r:id="rId4"/>
    <p:sldId id="259" r:id="rId5"/>
    <p:sldId id="260" r:id="rId6"/>
    <p:sldId id="261" r:id="rId7"/>
    <p:sldId id="273" r:id="rId8"/>
    <p:sldId id="274" r:id="rId9"/>
    <p:sldId id="275" r:id="rId10"/>
    <p:sldId id="262" r:id="rId11"/>
    <p:sldId id="263" r:id="rId12"/>
    <p:sldId id="264" r:id="rId13"/>
    <p:sldId id="290" r:id="rId14"/>
    <p:sldId id="265" r:id="rId15"/>
    <p:sldId id="266" r:id="rId16"/>
    <p:sldId id="268" r:id="rId17"/>
    <p:sldId id="270" r:id="rId18"/>
    <p:sldId id="271" r:id="rId19"/>
    <p:sldId id="272" r:id="rId20"/>
    <p:sldId id="276" r:id="rId21"/>
    <p:sldId id="277" r:id="rId22"/>
    <p:sldId id="278" r:id="rId23"/>
    <p:sldId id="279" r:id="rId24"/>
    <p:sldId id="280" r:id="rId25"/>
    <p:sldId id="281" r:id="rId26"/>
    <p:sldId id="282" r:id="rId27"/>
    <p:sldId id="291" r:id="rId28"/>
    <p:sldId id="285" r:id="rId29"/>
    <p:sldId id="286"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28" autoAdjust="0"/>
    <p:restoredTop sz="93190" autoAdjust="0"/>
  </p:normalViewPr>
  <p:slideViewPr>
    <p:cSldViewPr snapToGrid="0">
      <p:cViewPr varScale="1">
        <p:scale>
          <a:sx n="85" d="100"/>
          <a:sy n="85" d="100"/>
        </p:scale>
        <p:origin x="-94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97455-E7BC-465F-9728-D22385D2DC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EC2AA-C33C-437D-8F96-F871754A7355}">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tr-TR" b="1" smtClean="0"/>
            <a:t>Şiddet Nedir?</a:t>
          </a:r>
          <a:endParaRPr lang="tr-TR"/>
        </a:p>
      </dgm:t>
    </dgm:pt>
    <dgm:pt modelId="{C56FA5B2-A814-467C-A668-1B5BF37F4868}" type="parTrans" cxnId="{BECC9155-4A77-4B4D-BF45-63ABD392B88F}">
      <dgm:prSet/>
      <dgm:spPr/>
      <dgm:t>
        <a:bodyPr/>
        <a:lstStyle/>
        <a:p>
          <a:endParaRPr lang="tr-TR"/>
        </a:p>
      </dgm:t>
    </dgm:pt>
    <dgm:pt modelId="{A1864C3B-4BF4-4D0D-9D1E-C599D383AE86}" type="sibTrans" cxnId="{BECC9155-4A77-4B4D-BF45-63ABD392B88F}">
      <dgm:prSet/>
      <dgm:spPr/>
      <dgm:t>
        <a:bodyPr/>
        <a:lstStyle/>
        <a:p>
          <a:endParaRPr lang="tr-TR"/>
        </a:p>
      </dgm:t>
    </dgm:pt>
    <dgm:pt modelId="{8D895A99-5449-4D57-80D3-B9F82AA1416D}" type="pres">
      <dgm:prSet presAssocID="{EEE97455-E7BC-465F-9728-D22385D2DCA9}" presName="linear" presStyleCnt="0">
        <dgm:presLayoutVars>
          <dgm:animLvl val="lvl"/>
          <dgm:resizeHandles val="exact"/>
        </dgm:presLayoutVars>
      </dgm:prSet>
      <dgm:spPr/>
      <dgm:t>
        <a:bodyPr/>
        <a:lstStyle/>
        <a:p>
          <a:endParaRPr lang="tr-TR"/>
        </a:p>
      </dgm:t>
    </dgm:pt>
    <dgm:pt modelId="{E8D053D3-8307-406C-8496-17365F91BA70}" type="pres">
      <dgm:prSet presAssocID="{61BEC2AA-C33C-437D-8F96-F871754A7355}" presName="parentText" presStyleLbl="node1" presStyleIdx="0" presStyleCnt="1">
        <dgm:presLayoutVars>
          <dgm:chMax val="0"/>
          <dgm:bulletEnabled val="1"/>
        </dgm:presLayoutVars>
      </dgm:prSet>
      <dgm:spPr/>
      <dgm:t>
        <a:bodyPr/>
        <a:lstStyle/>
        <a:p>
          <a:endParaRPr lang="tr-TR"/>
        </a:p>
      </dgm:t>
    </dgm:pt>
  </dgm:ptLst>
  <dgm:cxnLst>
    <dgm:cxn modelId="{FA006647-F1AA-46A8-ACB7-BFFEDB5325C2}" type="presOf" srcId="{EEE97455-E7BC-465F-9728-D22385D2DCA9}" destId="{8D895A99-5449-4D57-80D3-B9F82AA1416D}" srcOrd="0" destOrd="0" presId="urn:microsoft.com/office/officeart/2005/8/layout/vList2"/>
    <dgm:cxn modelId="{F5F92CF5-5AB9-4BAE-8827-86ACFD6E7299}" type="presOf" srcId="{61BEC2AA-C33C-437D-8F96-F871754A7355}" destId="{E8D053D3-8307-406C-8496-17365F91BA70}" srcOrd="0" destOrd="0" presId="urn:microsoft.com/office/officeart/2005/8/layout/vList2"/>
    <dgm:cxn modelId="{BECC9155-4A77-4B4D-BF45-63ABD392B88F}" srcId="{EEE97455-E7BC-465F-9728-D22385D2DCA9}" destId="{61BEC2AA-C33C-437D-8F96-F871754A7355}" srcOrd="0" destOrd="0" parTransId="{C56FA5B2-A814-467C-A668-1B5BF37F4868}" sibTransId="{A1864C3B-4BF4-4D0D-9D1E-C599D383AE86}"/>
    <dgm:cxn modelId="{F080EEA3-0F12-440D-97BA-A73DD4FF036E}" type="presParOf" srcId="{8D895A99-5449-4D57-80D3-B9F82AA1416D}" destId="{E8D053D3-8307-406C-8496-17365F91BA70}"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E4057CBB-7B1B-443A-BEB6-B30DCF8BF612}" type="presOf" srcId="{9565FC20-1235-41E5-A8C2-AF7C30DA41CE}" destId="{EA780771-9400-4812-BE61-38C48C6643E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NeighborX="4807" custLinFactNeighborY="6272">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0BF13649-A691-4582-9639-B555DA2F90BB}" type="presOf" srcId="{D100E7A4-57C6-4CF8-8B1F-6A92CEFDE2A2}" destId="{C061E707-B167-4814-80FA-EA4E25805DFB}" srcOrd="0" destOrd="0" presId="urn:microsoft.com/office/officeart/2005/8/layout/vList2"/>
    <dgm:cxn modelId="{A9D62A5E-7FDC-41A5-BA1E-4A8D55E226B8}" type="presOf" srcId="{983347AE-B7A7-4E57-A983-2E57EA78FB41}" destId="{677E1A66-61C0-44A9-BD1A-A352C1D14974}" srcOrd="0" destOrd="0" presId="urn:microsoft.com/office/officeart/2005/8/layout/vList2"/>
    <dgm:cxn modelId="{BBD9F70D-DA43-4C1A-AF7D-148B57B6CF04}" type="presParOf" srcId="{677E1A66-61C0-44A9-BD1A-A352C1D14974}" destId="{C061E707-B167-4814-80FA-EA4E25805DFB}"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Y="80845" custLinFactNeighborX="-692" custLinFactNeighborY="100000">
        <dgm:presLayoutVars>
          <dgm:chMax val="0"/>
          <dgm:bulletEnabled val="1"/>
        </dgm:presLayoutVars>
      </dgm:prSet>
      <dgm:spPr/>
      <dgm:t>
        <a:bodyPr/>
        <a:lstStyle/>
        <a:p>
          <a:endParaRPr lang="tr-TR"/>
        </a:p>
      </dgm:t>
    </dgm:pt>
  </dgm:ptLst>
  <dgm:cxnLst>
    <dgm:cxn modelId="{06136753-64C4-42AE-82C5-097DA87DC87F}" type="presOf" srcId="{B8A9F803-A618-4348-A516-D0AA6FC1A69F}" destId="{87C0A317-B09F-494C-8DB5-F01A3D347064}" srcOrd="0" destOrd="0" presId="urn:microsoft.com/office/officeart/2005/8/layout/vList2"/>
    <dgm:cxn modelId="{59E49118-56FC-47E8-8C4B-65A1C881C9DD}" srcId="{6927645B-205F-4F9D-8A70-2615AAA58938}" destId="{B8A9F803-A618-4348-A516-D0AA6FC1A69F}" srcOrd="0" destOrd="0" parTransId="{F719EDC7-18E6-4709-9437-21F8440CE164}" sibTransId="{8BAB7E11-1539-445D-89A8-93A663FA8F91}"/>
    <dgm:cxn modelId="{B7F36CA8-5C97-48DF-AEA7-E3A85ACE7D81}" type="presOf" srcId="{6927645B-205F-4F9D-8A70-2615AAA58938}" destId="{25E3DDBA-50C4-472D-9EC9-7002319BCA14}" srcOrd="0" destOrd="0" presId="urn:microsoft.com/office/officeart/2005/8/layout/vList2"/>
    <dgm:cxn modelId="{8C63902D-AF25-45F1-A673-01178879E20B}" type="presParOf" srcId="{25E3DDBA-50C4-472D-9EC9-7002319BCA14}" destId="{87C0A317-B09F-494C-8DB5-F01A3D347064}"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53D3-8307-406C-8496-17365F91BA70}">
      <dsp:nvSpPr>
        <dsp:cNvPr id="0" name=""/>
        <dsp:cNvSpPr/>
      </dsp:nvSpPr>
      <dsp:spPr>
        <a:xfrm>
          <a:off x="0" y="3762"/>
          <a:ext cx="8077200" cy="719549"/>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smtClean="0"/>
            <a:t>Şiddet Nedir?</a:t>
          </a:r>
          <a:endParaRPr lang="tr-TR" sz="3000" kern="1200"/>
        </a:p>
      </dsp:txBody>
      <dsp:txXfrm>
        <a:off x="35125" y="38887"/>
        <a:ext cx="80069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32689" y="32689"/>
        <a:ext cx="5898694" cy="604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656BF-BB7F-4E5D-AF28-27A0DB5C7D87}" type="datetimeFigureOut">
              <a:rPr lang="tr-TR" smtClean="0"/>
              <a:pPr/>
              <a:t>03.04.2019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ED2FC-D51E-4136-A9D9-CA8B9CF60302}" type="slidenum">
              <a:rPr lang="tr-TR" smtClean="0"/>
              <a:pPr/>
              <a:t>‹#›</a:t>
            </a:fld>
            <a:endParaRPr lang="tr-TR"/>
          </a:p>
        </p:txBody>
      </p:sp>
    </p:spTree>
    <p:extLst>
      <p:ext uri="{BB962C8B-B14F-4D97-AF65-F5344CB8AC3E}">
        <p14:creationId xmlns="" xmlns:p14="http://schemas.microsoft.com/office/powerpoint/2010/main" val="2144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4</a:t>
            </a:fld>
            <a:endParaRPr lang="tr-TR" altLang="tr-TR"/>
          </a:p>
        </p:txBody>
      </p:sp>
    </p:spTree>
    <p:extLst>
      <p:ext uri="{BB962C8B-B14F-4D97-AF65-F5344CB8AC3E}">
        <p14:creationId xmlns="" xmlns:p14="http://schemas.microsoft.com/office/powerpoint/2010/main" val="255564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5</a:t>
            </a:fld>
            <a:endParaRPr lang="tr-TR" altLang="tr-TR"/>
          </a:p>
        </p:txBody>
      </p:sp>
    </p:spTree>
    <p:extLst>
      <p:ext uri="{BB962C8B-B14F-4D97-AF65-F5344CB8AC3E}">
        <p14:creationId xmlns="" xmlns:p14="http://schemas.microsoft.com/office/powerpoint/2010/main" val="203333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0960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19BB8809-4069-49E0-822C-3310F8719675}" type="slidenum">
              <a:rPr lang="tr-TR" altLang="tr-TR"/>
              <a:pPr>
                <a:defRPr/>
              </a:pPr>
              <a:t>‹#›</a:t>
            </a:fld>
            <a:endParaRPr lang="tr-TR" altLang="tr-TR"/>
          </a:p>
        </p:txBody>
      </p:sp>
    </p:spTree>
    <p:extLst>
      <p:ext uri="{BB962C8B-B14F-4D97-AF65-F5344CB8AC3E}">
        <p14:creationId xmlns="" xmlns:p14="http://schemas.microsoft.com/office/powerpoint/2010/main" val="23409332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609600" y="1905000"/>
            <a:ext cx="10769600" cy="4495800"/>
          </a:xfrm>
        </p:spPr>
        <p:txBody>
          <a:bodyPr rtlCol="0">
            <a:normAutofit/>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EBFD63C9-F434-44D9-923C-6631999D746C}" type="slidenum">
              <a:rPr lang="tr-TR" altLang="tr-TR"/>
              <a:pPr>
                <a:defRPr/>
              </a:pPr>
              <a:t>‹#›</a:t>
            </a:fld>
            <a:endParaRPr lang="tr-TR" altLang="tr-TR"/>
          </a:p>
        </p:txBody>
      </p:sp>
    </p:spTree>
    <p:extLst>
      <p:ext uri="{BB962C8B-B14F-4D97-AF65-F5344CB8AC3E}">
        <p14:creationId xmlns="" xmlns:p14="http://schemas.microsoft.com/office/powerpoint/2010/main" val="3485992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3CF77EC3-4FC3-4FFC-8316-CE233729D886}" type="datetimeFigureOut">
              <a:rPr lang="tr-TR" smtClean="0"/>
              <a:pPr/>
              <a:t>03.04.2019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C61D1F30-45E4-4656-B134-A457030B96E0}"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CF77EC3-4FC3-4FFC-8316-CE233729D886}" type="datetimeFigureOut">
              <a:rPr lang="tr-TR" smtClean="0"/>
              <a:pPr/>
              <a:t>03.04.2019</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D1F30-45E4-4656-B134-A457030B96E0}"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Rehberlik Servisi 1\Desktop\banner.png"/>
          <p:cNvPicPr>
            <a:picLocks noChangeAspect="1" noChangeArrowheads="1"/>
          </p:cNvPicPr>
          <p:nvPr/>
        </p:nvPicPr>
        <p:blipFill>
          <a:blip r:embed="rId2"/>
          <a:srcRect/>
          <a:stretch>
            <a:fillRect/>
          </a:stretch>
        </p:blipFill>
        <p:spPr bwMode="auto">
          <a:xfrm>
            <a:off x="0" y="0"/>
            <a:ext cx="12192000" cy="1842868"/>
          </a:xfrm>
          <a:prstGeom prst="rect">
            <a:avLst/>
          </a:prstGeom>
          <a:noFill/>
        </p:spPr>
      </p:pic>
      <p:pic>
        <p:nvPicPr>
          <p:cNvPr id="6" name="Picture 3" descr="C:\Users\Rehberlik Servisi 1\Desktop\banner.png"/>
          <p:cNvPicPr>
            <a:picLocks noChangeAspect="1" noChangeArrowheads="1"/>
          </p:cNvPicPr>
          <p:nvPr/>
        </p:nvPicPr>
        <p:blipFill>
          <a:blip r:embed="rId2"/>
          <a:srcRect/>
          <a:stretch>
            <a:fillRect/>
          </a:stretch>
        </p:blipFill>
        <p:spPr bwMode="auto">
          <a:xfrm rot="10800000">
            <a:off x="0" y="5106571"/>
            <a:ext cx="12192000" cy="1751428"/>
          </a:xfrm>
          <a:prstGeom prst="rect">
            <a:avLst/>
          </a:prstGeom>
          <a:noFill/>
        </p:spPr>
      </p:pic>
      <p:sp>
        <p:nvSpPr>
          <p:cNvPr id="7" name="Yuvarlatılmış Dikdörtgen 3"/>
          <p:cNvSpPr/>
          <p:nvPr/>
        </p:nvSpPr>
        <p:spPr>
          <a:xfrm>
            <a:off x="717452" y="1927274"/>
            <a:ext cx="10789920" cy="2883877"/>
          </a:xfrm>
          <a:prstGeom prst="round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b="1" i="1" dirty="0" smtClean="0"/>
              <a:t>OKULDA ŞİDDET </a:t>
            </a:r>
            <a:br>
              <a:rPr lang="tr-TR" sz="3600" b="1" i="1" dirty="0" smtClean="0"/>
            </a:br>
            <a:r>
              <a:rPr lang="tr-TR" sz="3600" b="1" i="1" dirty="0" smtClean="0"/>
              <a:t>VE AKRAN ZORBALIĞI </a:t>
            </a:r>
          </a:p>
          <a:p>
            <a:pPr algn="ctr"/>
            <a:r>
              <a:rPr lang="tr-TR" sz="3600" b="1" i="1" dirty="0" smtClean="0"/>
              <a:t>Aile Semineri</a:t>
            </a:r>
          </a:p>
        </p:txBody>
      </p:sp>
      <p:pic>
        <p:nvPicPr>
          <p:cNvPr id="9" name="Picture 2" descr="C:\Users\Rehberlik Servisi 1\Desktop\meb.png"/>
          <p:cNvPicPr>
            <a:picLocks noChangeAspect="1" noChangeArrowheads="1"/>
          </p:cNvPicPr>
          <p:nvPr/>
        </p:nvPicPr>
        <p:blipFill>
          <a:blip r:embed="rId4"/>
          <a:srcRect/>
          <a:stretch>
            <a:fillRect/>
          </a:stretch>
        </p:blipFill>
        <p:spPr bwMode="auto">
          <a:xfrm>
            <a:off x="945402" y="2402082"/>
            <a:ext cx="1929555" cy="1916699"/>
          </a:xfrm>
          <a:prstGeom prst="rect">
            <a:avLst/>
          </a:prstGeom>
          <a:noFill/>
        </p:spPr>
      </p:pic>
      <p:sp>
        <p:nvSpPr>
          <p:cNvPr id="10" name="9 Metin kutusu"/>
          <p:cNvSpPr txBox="1"/>
          <p:nvPr/>
        </p:nvSpPr>
        <p:spPr>
          <a:xfrm>
            <a:off x="2787805" y="4382429"/>
            <a:ext cx="6579219" cy="369332"/>
          </a:xfrm>
          <a:prstGeom prst="rect">
            <a:avLst/>
          </a:prstGeom>
          <a:noFill/>
        </p:spPr>
        <p:txBody>
          <a:bodyPr wrap="square" rtlCol="0">
            <a:spAutoFit/>
          </a:bodyPr>
          <a:lstStyle/>
          <a:p>
            <a:pPr algn="ctr"/>
            <a:r>
              <a:rPr lang="tr-TR" dirty="0" smtClean="0">
                <a:latin typeface="Colonna MT" pitchFamily="82" charset="0"/>
              </a:rPr>
              <a:t>Kale Başaranlar Mesleki ve Teknik Anadolu Lisesi</a:t>
            </a:r>
            <a:endParaRPr lang="tr-TR" dirty="0">
              <a:latin typeface="Colonna MT" pitchFamily="82" charset="0"/>
            </a:endParaRPr>
          </a:p>
        </p:txBody>
      </p:sp>
      <p:pic>
        <p:nvPicPr>
          <p:cNvPr id="11" name="Picture 2" descr="C:\Users\Rehberlik Servisi 1\Desktop\meb.png"/>
          <p:cNvPicPr>
            <a:picLocks noChangeAspect="1" noChangeArrowheads="1"/>
          </p:cNvPicPr>
          <p:nvPr/>
        </p:nvPicPr>
        <p:blipFill>
          <a:blip r:embed="rId4"/>
          <a:srcRect/>
          <a:stretch>
            <a:fillRect/>
          </a:stretch>
        </p:blipFill>
        <p:spPr bwMode="auto">
          <a:xfrm>
            <a:off x="9394310" y="2353760"/>
            <a:ext cx="1929555" cy="19166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6801" y="172216"/>
            <a:ext cx="7777163" cy="15843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2800" b="1" dirty="0" smtClean="0">
                <a:solidFill>
                  <a:schemeClr val="tx1"/>
                </a:solidFill>
              </a:rPr>
              <a:t>Şiddete </a:t>
            </a:r>
            <a:r>
              <a:rPr lang="tr-TR" sz="2800" b="1" dirty="0">
                <a:solidFill>
                  <a:schemeClr val="tx1"/>
                </a:solidFill>
              </a:rPr>
              <a:t>maruz kalan çocuklarda ne tür belirtiler görülür?</a:t>
            </a:r>
          </a:p>
        </p:txBody>
      </p:sp>
      <p:sp>
        <p:nvSpPr>
          <p:cNvPr id="5" name="Dikdörtgen 4"/>
          <p:cNvSpPr/>
          <p:nvPr/>
        </p:nvSpPr>
        <p:spPr>
          <a:xfrm>
            <a:off x="458064" y="2142699"/>
            <a:ext cx="7321370" cy="45174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tr-TR" sz="2400" b="1" dirty="0">
                <a:solidFill>
                  <a:schemeClr val="bg1"/>
                </a:solidFill>
              </a:rPr>
              <a:t>*Çocuğunuz eve bedenini herhangi bir yerinde veya çeşitli yerlerinde morluk, kesik, şişlik, yanık, sıyrık, kırık, çıkık veya yara ile geliyorsa,</a:t>
            </a:r>
          </a:p>
          <a:p>
            <a:pPr>
              <a:defRPr/>
            </a:pPr>
            <a:r>
              <a:rPr lang="tr-TR" sz="2400" b="1" dirty="0">
                <a:solidFill>
                  <a:schemeClr val="bg1"/>
                </a:solidFill>
              </a:rPr>
              <a:t>*Bedeninde şiddet gördüğüne işaret edebilecek darbe, morlukları görülmesin diye giysilerle saklıyorsa,</a:t>
            </a:r>
          </a:p>
          <a:p>
            <a:pPr>
              <a:defRPr/>
            </a:pPr>
            <a:r>
              <a:rPr lang="tr-TR" sz="2400" b="1" dirty="0">
                <a:solidFill>
                  <a:schemeClr val="bg1"/>
                </a:solidFill>
              </a:rPr>
              <a:t>* İyileşmeyen, sebebi belli olmayan yaraları varsa,</a:t>
            </a:r>
          </a:p>
          <a:p>
            <a:pPr>
              <a:defRPr/>
            </a:pPr>
            <a:r>
              <a:rPr lang="tr-TR" sz="2400" b="1" dirty="0">
                <a:solidFill>
                  <a:schemeClr val="bg1"/>
                </a:solidFill>
              </a:rPr>
              <a:t>*Kendisine ait eşyaları kaybediyor veya yırtılmış kıyafetlerle eve geliyorsa,</a:t>
            </a:r>
          </a:p>
        </p:txBody>
      </p:sp>
      <p:pic>
        <p:nvPicPr>
          <p:cNvPr id="3074" name="Picture 2" descr="http://arsiv.ntvmsnbc.com/news/10546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57269" y="2027854"/>
            <a:ext cx="2433389" cy="36004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09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93667" y="1483040"/>
            <a:ext cx="6994888" cy="3714658"/>
          </a:xfrm>
          <a:prstGeom prst="rect">
            <a:avLst/>
          </a:prstGeom>
          <a:solidFill>
            <a:schemeClr val="tx2">
              <a:lumMod val="75000"/>
            </a:schemeClr>
          </a:solidFill>
        </p:spPr>
        <p:style>
          <a:lnRef idx="1">
            <a:schemeClr val="accent2"/>
          </a:lnRef>
          <a:fillRef idx="2">
            <a:schemeClr val="accent2"/>
          </a:fillRef>
          <a:effectRef idx="1">
            <a:schemeClr val="accent2"/>
          </a:effectRef>
          <a:fontRef idx="minor">
            <a:schemeClr val="dk1"/>
          </a:fontRef>
        </p:style>
        <p:txBody>
          <a:bodyPr anchor="ctr"/>
          <a:lstStyle/>
          <a:p>
            <a:pPr>
              <a:defRPr/>
            </a:pPr>
            <a:r>
              <a:rPr lang="tr-TR" sz="2000" b="1" dirty="0">
                <a:solidFill>
                  <a:schemeClr val="bg1"/>
                </a:solidFill>
                <a:latin typeface="Comic Sans MS" panose="030F0702030302020204" pitchFamily="66" charset="0"/>
              </a:rPr>
              <a:t>*Eşyalarını sık sık kaybediyor veya çalınıyorsa,</a:t>
            </a:r>
          </a:p>
          <a:p>
            <a:pPr>
              <a:defRPr/>
            </a:pPr>
            <a:r>
              <a:rPr lang="tr-TR" sz="2000" b="1" dirty="0">
                <a:solidFill>
                  <a:schemeClr val="bg1"/>
                </a:solidFill>
                <a:latin typeface="Comic Sans MS" panose="030F0702030302020204" pitchFamily="66" charset="0"/>
              </a:rPr>
              <a:t>* Her zamankinden daha çekingen, içe dönük veya pasif davranıyorsa,</a:t>
            </a:r>
          </a:p>
          <a:p>
            <a:pPr>
              <a:defRPr/>
            </a:pPr>
            <a:r>
              <a:rPr lang="tr-TR" sz="2000" b="1" dirty="0">
                <a:solidFill>
                  <a:schemeClr val="bg1"/>
                </a:solidFill>
                <a:latin typeface="Comic Sans MS" panose="030F0702030302020204" pitchFamily="66" charset="0"/>
              </a:rPr>
              <a:t>* Sizlerle veya çevresindekilerle iletişim kurmaktan kaçınıyorsa,</a:t>
            </a:r>
          </a:p>
          <a:p>
            <a:pPr>
              <a:defRPr/>
            </a:pPr>
            <a:r>
              <a:rPr lang="tr-TR" sz="2000" b="1" dirty="0">
                <a:solidFill>
                  <a:schemeClr val="bg1"/>
                </a:solidFill>
                <a:latin typeface="Comic Sans MS" panose="030F0702030302020204" pitchFamily="66" charset="0"/>
              </a:rPr>
              <a:t>* Çevresindekilerle ilişkilerinde azalma varsa,</a:t>
            </a:r>
          </a:p>
          <a:p>
            <a:pPr>
              <a:defRPr/>
            </a:pPr>
            <a:r>
              <a:rPr lang="tr-TR" sz="2000" b="1" dirty="0">
                <a:solidFill>
                  <a:schemeClr val="bg1"/>
                </a:solidFill>
                <a:latin typeface="Comic Sans MS" panose="030F0702030302020204" pitchFamily="66" charset="0"/>
              </a:rPr>
              <a:t>* Evde odaya kapanma davranışında artma varsa,</a:t>
            </a:r>
          </a:p>
          <a:p>
            <a:pPr>
              <a:defRPr/>
            </a:pPr>
            <a:r>
              <a:rPr lang="tr-TR" sz="2000" b="1" dirty="0">
                <a:solidFill>
                  <a:schemeClr val="bg1"/>
                </a:solidFill>
                <a:latin typeface="Comic Sans MS" panose="030F0702030302020204" pitchFamily="66" charset="0"/>
              </a:rPr>
              <a:t>* Başkalarına güvenmiyorsa,</a:t>
            </a:r>
          </a:p>
        </p:txBody>
      </p:sp>
      <p:sp>
        <p:nvSpPr>
          <p:cNvPr id="6" name="AutoShape 2" descr="data:image/jpeg;base64,/9j/4AAQSkZJRgABAQAAAQABAAD/2wCEAAkGBxQTEhUUExQWFhUXGBwaFxgYGRgcHBgcHBoYHBwYGB0cHSggGBolHBgVITEhJSkrLi4uFx8zODMsNygtLiwBCgoKDg0OGxAQGywkICQsLCwsLCwsLCwsLCwsLCwsLCwsLCwsLCwsLCwsLCwsLCwsLCwsLCwsLCwsLCwsLCwsLP/AABEIANgAzgMBEQACEQEDEQH/xAAcAAACAwEBAQEAAAAAAAAAAAAEBQIDBgEHAAj/xABEEAABAwIDBAcECAYBAQkAAAABAgMRACEEEjEFQVFhBhMicYGRoTKxwdEHI0JSYnLh8BQzU4KS8UMWFSQ0RGNzorLC/8QAGgEAAwEBAQEAAAAAAAAAAAAAAQIDBAAFBv/EADYRAAICAQQBAgQGAQIGAwEAAAABAhEDBBIhMUEiURMyYXEUQoGRobEFUsEjM2LR4fBDU7Ik/9oADAMBAAIRAxEAPwB42823IDxud7YPxrLcT0HjzSfR1WJZKCguGCZMII8r2pt0apirBnU96XJUrBsiPrF+Ca6NLhBm80rlJI+aZZ0S6sf20ePcH/G9ghnBtqVlDq57qHp9wt56tpUdf2agGFLMb7U1LsksmVNRSBy0xF3lgi0hJB7qXfEv8DUd0v3Pv4ZgietXB/B7q7dE74WdvhI4G2BP1yzb7nKl3Q9ynwdU/CGDeMayZCtSk/k4eNNvjRF6bPu3cWBLbwuudYgyYSfnQW1lJLUxXNE1N4a8qXJubEH30d0UIsWpfPB83h2Mp+scjnNduiF4dTaVI5/CM+0la7ET3E+tFOLVoSf4jG1F+SZw7H9Rfl+tC4sps1EV4ODDsHRxy3I0LiFx1HbogMLhzEOL5Wo8CNZk+aL8jKQpHWLvBunSKCUUjn8ec03VoqThWjo6r/D11rkkUk898pHyW2xo8bf+nXekXbnfFI7kbvLqv8KW4D7NS/CIuYNBSSHlQgSewNONNGn0TyvNj5kkcRh24/8AEEj8lBuK8jKOof5TqcM2kQMQf8KG6PuPs1P+lHFYRv8Ar+aDXLa/IJfiF3EJ2biUNz9dm3eybeVNaiSnizZeKXBmHVVJ0elGy8JCY0k755UfAjav6hBcuDHfvkcBXKrFae3guSvMhQgzI04cPOKL4Fir5fQR16SUqSg8wQa5qhYXJPkvxLxgcydL7qpHoyT/AObFALwypJ46yN/HlU5K2bYT55F5Chb9a5RNLyRZMTO4Um0q5KioG5BtGh401JCuTd0jqlE6i3vpkRaT7/YYNviCICrXPCjSsg7XJ1oCI5f6ig4cFFluVouw6+w5bcPfXY/lZPWf8zG37lD4GYWnKfX92op10GcVNJyZWMRGkiTH6V1Cr1On4KstwYuNORo3Q8o72n7E3lTEmYM3pCijXRxKr8N9vdS9DtJpJhXtfv3UeWhKUWSbTa+t6NcHN0y3DGEu/kvRxrkz653FfcGbFrHdSVZrjKkRyC066H30tFN3lnwRJuQIp49EMze5NHGmgCRpvJG886Zpsl8VR6QjWk6EiKTya00lyWoQrLlJsL+Ma0ydCSSfIZhFKMA2tBrn2TfCLC6UiBABPjzk1zdoVQUZKwpGIJUDadb7/Cl5G2RphWMIKUkRAVeNBb41aPynnzT+NFMCWskxI7p3c+dIzaocOihkRPMa60qdvsrmh1SINEG17Dhxrmi0JeEdcw8jMDpaONFPiicrUtxS22SJJ8KDmuho45dsNYiYFpE39aePKITTTqRBxwhYgSCIkfdoP7jRrpIMKobPIp3Xgn3UcfTM2rV5IMqKxeLK377cqC5HnBxpMrcJtNFMZ49vMeSPVzae/wDXjSpqyk4vZx2XdUMxTeBp486evJn+I2j5DSYt2vEC81yQspy6CX8siDG40GhsbaTsq63skTcG/dXN+ktGFZL7LMKCesOoyG0UMfbJa75I/coCLUlmuuCxLcJ87UxnkpSf0Km2gLRu04UN3Nl9lxSJtNT7U8qaMiOaDXynwbYUbZjfei3vo2jLtzpdhJ2ayQYXpeQmPjTJJkZTzR8kHGWhqpUD8P60OOh0s/dlaSxAHWKP9n60OAtZ77IrQyf+Rc/lHzrriFfHrhhCFIUjL1itdcgEd96bdFcEZYcrlu8gicM39p1wxwCaDcU6KRjna7JNIZ/qPWvoPOg2kUWLO/KIdSxPtu+lBSgyjw6pcbghrBsmSHHrCSbU62sz5PjwSUn3wQVhcPN1uz3Cl3QLLT6pLh/ydSjDxHWO68BXXAHwNV7/AMnUNYb77vl+tdcArDqq7LHXMMEqSVLGYAG3lF+NNFp9EcunzqnJ+QX+Bw+vXPDwFKnEs8eq8svSxh4GZbxkwLDfXelg26mPkITgMPucd14V3pA46r3OfwLEEhxywJNoopRbJ5JaiCtsg3gsN/Ud8qFxKOGqrl/yRTgcKDIdd8RNc3Fgjj1EVx/Z8pjDah1zvyzpXVEO3U+/8l7C2E5ocXJETkrlKKFnp886Uv7BRhmd2Ic/xFLUCz/FL2LEYZo/8y7fh3V22IHPU9WuTn8O0SYdXaJ7P611Q7O//qTq0WNYVsmzqz/bRSg+hZvVRVyFTziZkGNf3FBtGqOOVNsY7NiDJFx4njVINMx6mMo0BYpZCrGJ3DjU5V4NeGNr1IGdc1jWP3NBNeSksfBUhfZ0EmPCnTXRKWF9huFcELM3I4+tPaqmTePc00cypAITadY40r5ZSGPbyA4d1V827Q99LOKK4pS8quS1gmdanZolFVyONnrBSsRqgz4d9Uxvk83WLiNe4KuCanJHoY26srcSN2+uGv3PgYMECu6Bw+UdSoH50yViTlTshh2TJMyDuovhC9uwheHvJuBfy4etBtnJRfLLVQQDJG+ua4BBu2XsJlKvyETx76bF2Zdc/Svuhehdom1r8KRexpdfN/BYo/cVMiD4bqczp83LgC6y5gwPD1plDgZ5bdIktzcP91OuTQnatnzaoUD9rSik1wTm4PllhecBOWx56XpoKuSWVqceAhROib2v8ZpZW2Pi2xh6uyWykQSCTade/wCFCPMjs/pxpXYpVra4zSDGo4V0krKwk3H6jTCJ9qN4NvdFGHBn1dNL7oDdUoQLa/vupUamlVoEIUpRuJ3CiDel0dOHVrFdwMp2XNNEAm26npNEnJwf0OrbWJgQZAv8KKqifxHKViPb22UYcgKUMxuU76MYWLm1KhVCVfS1SvYQBzJNNHB7mef+Rk+kNMP0rdbSkltKs4IMEiNLiZv306wbeiOTWPJW5dDHBdIWXSEyUqNoVY+B0NRlBo3YdQp8WOUJBPdUuGbG2laJLY1jwrpVZ2O1Ciz+DEZrwDu58aMWJNpsmluONCuRr4JAZezrG+ukCH1LF2Hh76HgK7PmgShwAmchuKpiMOu5S+4uAkVM3pUkfN7xPeK5SaFnjjMhiBrAubTEweNNGXIrxpRpfuRyqgA34nQxyo74smsM4159y1loE33AweFFS4J54UWDDnsGTAN51Vyo7qZFxfVhinoFgBx8qXkpGKtbjuyWyVGeHxFCCLauSUUgR19kyMjo8U/Km49jOoZa4yEmsQyLAPTEap0PC1FNCzxZJcOaooR/Dnc/w9pPyoVF+B2s6/OXDDMTJS9yOYW5aUaXRNvI+d6PicOCAeuBP40/Ku4XNHRhlbpTR1KcIqylLTwC1gTyFPhSyOojvS6mUlBSu/8AYXdJtpYfCtE5HM5HYBcsrh4CqSxOLpr+Tsumz4Yb3NV0eQu4hTiytwyom5Pu7qaKo82c22E4Zu99OIqqRJmu2hswIw7LgUCFiSDqbxb0prJ+TO45kEcDu1t5UskmPFtGo6BdJkfyMSCpX2FhUSPuq499ZJpR5o9HDLJle3fRu0O4cn+W4L37Xr3VPdH2NP4bNVrIF4dhlcwhdhPt600HGTqjPqMebElJysh9R/TVfiuhuj7FVpstfOUrxLCblsjvWPlRi7fEQTwSirlkKVbTw+vVqP8AcPlVFjfsQ2P/AOwtw+22LgIXcEG43+Fc4yXg5YN35ytp3C7kOSPxVPb9DS4Za4yFq14ZMhSHLX9oUtx6oKw5/m+ISUnD723BP4qXdD2H+BqO1MsbYw6jAS5P5hRi4N1RPJj1MIuTn0RU1h03KXfAj5Uz2xI4o5syvcc67DW7Lt/ymhuiV/D51+YgpeFt/Mg/liuuPsBYs7VqZY28wkylLsx+GuUkgS0+WXckZlx+T7+FEvGCILdMzblXPgaEU1R826RE60FdjS2tBZxKimLTxpiGxJ2hNt/aqWU5yJWPZHw7q62/SjnFY/8AiMxHR7aHW45LmIVIGZWuXcYAO79K044JcEtHN5dRzPa6dP2/f+vJHpNtFLrsNqWpAHZKyCZ3xyNc+X3ZmzZMrbWXJvdv1VVrxx1x9BSoeFMZhhs11QIggeFEBselT5/h8IZtlVMC2uvfXWKlyzMlwEannRCANYjq3m17krSTbUSJ9Jqci+KbjJSXg94OHwxZS6h5RBMhNpEiwI1ofh4tPc64s9bDlyfFcM0drq++Gn5+pPZ4hK9PZrPijRn1+RSSSA80jWp7Wzf8RJKvYQ495RJHOvW08IxhZ87rs055KQEcSRYnXdFNJJukRxzlFWysLvw5UJQ4HxZrdy6CUYpXjpSfDXk1PUPqIaHxvMmovCmzVHVbY02FDEmZuRbWTUpaYpDXx6G+EkqSREG8/CoRgkxs+dyxugLEvwmNde/WmmrE0r2xTKxigALAE6HjQ20VtzdggxCtYBm0fKuKV4J9cTqfWkLKKSsDfSM1rzzt+mlPEyeqnEkGv3vrpcjwbUW2XtYciAqDw4Rumi02Zt/bZzGAhJJIA36UEmkPCS3HlPSnaZdcImwsKrjjXJl1ORydeBEiqmNBZQUwDwtXIpLo+SumEDsIq8UQM0vSZ4lrDAWAbNv7jXeQClKrfIUThbjvapJDxG2D2w5YhRzJAju58qRtmzLqMmVqUnylS+yPSOhvSMYkLQqzgToLTzg1OK2sTNPfFMYqcBsDu31Fvk9WCW1Ar7AO6+/9KvHM4qjNPSqUroXu7KCtF6X/ANVVakxz0LfC6IvbFVxBnnVPxNkY6Gi1rZRg2HjSvUL2Kx0soqrOJ2UoRcUy1SXgk9BJ+S/+GUEpBP5o77elTnqbXBXDotr5NBs4DMke7urNHs054NQbFWOQrOQP9fv40Mndoro2vhpSX6lIRpmFhpU1Lg1Sx06iULaMGN3H50ykvJzg+0SS0ZvwsKDlSoZQ3PdfAYvGpJP1DUbzB1qm889aNV8zstwy21G7KfAE+dUi0zPmwOFU+z5xprPZlufH50rlzRaOkTV2xft0tKSlCGkSpUEidAJO/fEVzaFhp3fZ4rj3MyiYg6Rz3+tVRkmDIQTPLXuoiJMPxq8xCuQFuVq5Dzdgk8aYkGYNdxRRw/207mQxB0SRbdc1y7OAkrhJ5UwBbiVSaRjxDsXhiwGV69Y3n7hJBSfI0soUl9SkZcl2D2j1DqHWj+vFJ5VMpSPUtn7eQ6gK6lBOWZBVcb9/fU97uqNcNHBx3bmFf9qt/wBBHiVV29+w34KDaW9kjtJJE9Qg+KqHxPoH8DTpzZfhHEOJX9WEZQD2SZ9aeMrMuowPHVSbtnycUkgkoBHj86XfZd6RKvUwc4lrNZpN9/a+dHcgfhZcVJkXMSiSOpR5q+dI5/QrHSf9bL8LjUpIKW0pIvYn50VL6Cz0n/U2Re2ilSiS2iTrc/OucvNAWlr0qT4OofQUglpOukq7uPjRtA+BNfmZ1WJbv9SkmPvKpXL6FI6Zv87C8Dh2nCfqhp95RpoNS8ENRilhimpsSzrbWkvk0Lmi3YzkFU7xHrT4vIut/L9ylxZS4RYAaUXHkdS9IDjV6Kj2b94g0ozSVtCLo70BGJSrEvpUG1kltAMEp3rJ4ncOXOvSwYU1cjwNRl9XBDFfRtlcGVZ6tRsNTqLTv33qv4aLfBFahpcoU9LNhdShCkg5QIPI6z3XpM+LbyimLJu4ZjlGspQk0u+tE4crxEoTXJnFandaJxHD4YuLCEiSTXVboN0G9Jn4WlAiEtgDvBM9xpsvsGAtwYKlaW31BlUzY9EcQUktzzHdv9anJeTZpZ29rNhlSRlnt0jNTk07OZFDU+FKlRZz3PgZbCHYeH4PjrVMfkxa9/L9yltwgRaOHGliaJ02gZahmkkRwrkdJtLgpPG/HX301JCwlKXLZME60No+9Lg+K7aR8aCjyNKdRbQV1dpB3UaszxySuy9tsROtBxR0cz3IZbFWM6o3iaGPsGuvYvuZJGNgkEacj+zXUym7H4kg3Z7whYkQRobDXfTQTVkNTOEnGn5BsUoG+ceYo2VTi+2d2Vgg84lE2iVQdw1HjpT4Y7pUS1OfZjck+T0NaUpRAEBI0ANgJ0m8QNPIivVXZ87J3yZbG7XPWFlbSgYJCxpYHXhvJ1qnXIEtyMbtfazi1FtOHLqN+UE8LE3SNBfnWbJnrh9GvHp12uzAbQ2aUrIylHBKhBrC5JGt47A1YJQ1EUd6F+C0GtYRShYGBS70hvgt9F7WznPun98KpGSZOWOS7Nv0U6CrdTmUVN2NxaezMXvw860RgRlNIW9M+hWIZBeADmHRIUUiFIIsc4kkjQ5hx3UuWD7Djyp8GYbUAi1iVCKztF0+TS9FUyvPwv5gW86E16Smna323Rrg8m6gRNQ5PS345cOS/c42YSpRIyxc7qMcc5dIbJqMMEvUv3LtibSaV1jYcBWpMJi4O+OANXjpssU5OPCPO1WrwycIqSbbFT/SBlJylRgmM0WBB0poaLLKG7j7Fcn+T06ybOePKXH/AJGZQhQBSq3HdWZxlF01TNUc2OXO5NP6n2ROa6gTrA30G5HKWJr5kibyAsAiOfLlXdAjKCXaJDDpMCfH4UwJZI+6OoSfvCfMR3Vya9icmmr3IsU5f24Eac+PdXcUJBVJW1+402MUlSo1ilxrkfW5E4qnYvXtFRN8h/tT8qa2R+BD2BXNtHMQAgwJ9lO/woqwPDBeClO1lGRlbtvyJ9LXo8nPFD2GXRrHlbxByjsmMqQDu4Vo0rblyZtXijCHBsXBmHfpaRfMOEfaTW1cHmMym0JcxTLEEZwpbiwCIQCCUp3jMpSRI+6aTU5NsaRfS49ztmvw2zUBGVCUpTuAEV5z5N9iHpB0KZxCTmRfiKRprlFFPwzx3amwHsPiTh0uQqJbCoIWOAnQjh5VWEFk+4kpvH0+CjCYHGuLLYQsEawj1mIinjp3dNCy1PHZ6j0R6FhtIcfGZz7OYzHZ3cLqTwrXGEYGLJllJmxUAClKRvAA7z4H2UDjrVF7mdsKOGTl6sjMkg5gdDOsyQDN+NTu+RzxTpJ0ebZdUyhDjrxVmUrKYAM5UNhNoCYv31OaV9GjHLjse7G2c5s9pBUkJcdkqSpIJSBAAvoeNZc9wo9DRYsedSUvAw/6gcmIRx9hOnlUN8+zZ+DwXXn7nmuLxcYlThcKlZlZkkkpMyIyzA5RpFe9jjj2pwk0fK5VNTcZxTSfkhhnVpzqEJBuDOluNaITcou0ZssIqUafKBcCnMlTZMyJB51HC27gy2pe1rIv1GuyNsPMRCyNDGo8QbGjPHGb9aEU5R/5Zp8P09XIzoa4SEJnyrJk0P8Aol+5uwa7H/8ALD9n/sPML0nSrKSW8s6lAEcZMW1rzMkcmOVSPfw6XBqMe/Cm+678BeM2utDhSOrKRxQmfOK6U2iGn0sJxuV2Qd24oDRud3YT60FOT8FfwWO+SKduri4bB/8AbBjwpk5exN6bFfH9nP8AqByJBR4Njz5UHKSKR0mB9v8AkzqlHNvHvFAryo8EMQonTu0v40bJxi1bkii43iZ1nlR4EW5u30NujKiMQgJBMyCfXyrRp/nMmrdw5PR1swDf3cBvP9vpWxPk8pmbxNsWkj7i0jTc5J07x5Vn1fg16Pya7Ak5RWQ02HATQDZ5d9N+wszLeISLtqAUeSv1inx8MDdo8m2dtzGNrSlnEOpP5ptfUGRvNVnkcV2JHEpOj1jYnTnEZB/EsZ1DVbfZJ1MlOmseVLDVrqSHyaG/lYu6c7eLrTQwrqgor0SSlQPspBG7Tl7VaJ5oyh6HyzPi08oT9aPSNkLX1SOuUOtypDhE3MCTod86GnqlRCVNuhlhlAkkHv1+XAmhKxUY/wCkRky2ocSPSfhWbURuKPT/AMZl2SkmYLbu1AwypRJzkEJHM6eG+pY4W6Zqz52k5Iy+H2f1eGKliXXVAkm5AmY5bya0YfVlSMeeGzTuT7ZmcfiStZuY0A5Cq5ZuU/oYsWNRj9R1sNfaB5GvQwswayNxZftiQqRoffwoZrTsTStSjXkXMvgnKoxOh4EafKkjNN0zTLG0rXj+jW4IBTLidSnKvw0V7xQnGKzxk12qNOnzZJf47Lji2tslL9Bzs/FdYkA6jsmd4i1eZqcHwsn08HraHWfiMTf5vP39/wBSajGojlr+99VxxXZny5Jrg+U6dY/XnVFHgi8jT+hYl46xrupXjdUNHULdbRB9lyTKFf4mvM2yPXjqNOlW4oUhU+yoH8po7ZBeo07VOQG/YgQof2mik/YSWfC+pDfZW3m8G2pxQ6x9yzSNIAtmWfsgmLanLWvDcIObPO1W3LNQh15Zu+j+IxTqAp9TQmDCELHA71ngKVaiROelxrqxdtpktuhWug8CQDqeN7VWcnlxv6E8cfhzr3NTsp60VlReSHKADTUIKulmyhicI8yfttqA74sfOK5cMJ4V9G+wC44444m6TkAO6NfX3Uc3dD4uFZ6zhNmpCdBUkhnJgCtiNqxCDkEpOabajTXn7q0YoJyI5cjUWjTzEAQO6P8A8gnfWv8A9/8AejCX7ORIUqdTzO4Df3VnyZXdI1QwKrZjPpMxXYQgAk5psDoKSc98KXZfTxjiy7pPijyDaLpxGKQ2QSlq64BuRe48h50IpqD9x5zxyyrn0k+k2M7McBwjW3umq6dOMZSf2I63JGcowg78sybScxlU0IqyMmxvstRSsJiRuPzrdp5u6Zi1ULhYzxozAjy7605OVRjwpwpmexKYrHLg9KDsddFtq5XEhZ7JlKvyqEHymfClnNuF+Y8mnSRis+1/LNOL/Xr+R+06WnDO4wrnzHvrTmxrPi4+6PO0+aWi1DjLw6Zp2cMVoBAUecGCOVeIpTg6Pp5TwTV7kSXgV6ZFRvsaqssvKM0o4vyyRWjZagND4A0y1EvYk9Piv5kBvbSxAP8ANWD31i3SPVWnwtcRCNn7QdU26VLJUIg+dV3WmYcmGMMkULHdqvX+tP78Kncvc2fBw/6UZ/bOYuJeJzRlk90TXoRjuxKjysjUMzVUe4dHcRmbT3VhRomjnShICUq5wddD3c4rRil49zNOPn2CdlPSKjEpNcj/AAztOTZe7pXAMTgdmJZeeSkQFLK/8rn1mkfZZdDdYgUyJg2yxmKlcbDTu4E61rwqo2Zs75oIxTwCVKO8wJnW0akbzwqjdInFW0MWCEoA4CvPbPQSPKfpB20pGI7KinKi8d5+VLb8GnHji09yujzbo9j153nSpWZRuZuZmxq820kZ9PCM9zaB+kuMUs9oyY38Bp8fOtDdYkv1MUopZpV44FeEGlLE59jfBtGCsfZI/Wa2YIunJGPUTSag/IXiDBrRIz4+gLENZpqTjdloyoWpQUmRu1qFUzVuvrs2he6xDbs3UmFfmR2T5jKfGraOVJ434f8AHgT/ADUN04aiK4nG391wzQbA2y4EdX1igB7InTfFZv8AIYX/AMyP6l/8NmhJ/ByL7P8A2Hje0XpP1ir6CdLXjy9a8v4jo978LiT5SGux8QsqVnWVCN50NGEnZn1mLHGC2quTBKfF5jnSWbYwUebCdnKht7f2d3capHpmHUtrJATuCU60Irgvlm4z5BkuWIUARurRiyvGnRmzYlla3d/T2PQuhm1JbRJ5HwrM3yO4rwa3brBewywm6spgc6pF0ZpIS9Gdo520nlfiDvB5zS9Nodq0mavA4iYpkyMo0NmVTTk2LNo4bthXKKRrkpF8UKtsPZUnurmxoos2Kr/u7ZvcT9rj3gVsxfKjFm+dlSEdc7H2G1A20KgNNLgEg945UM86W3yPgx29w2xR7J7qxM2x7PBfpIxB653kgDzn50Y9orJ1jkZLZK8qOZM/Cq5OXRPA1GH3B9sLlRrVmVOvY8zG91y97KMOaRDsf7Mnqjl1k24ivS06fw+Dy9U4/F9XX9BAKTBP+qsqZF7lwgjFZVtNlCIy9lRgTIgGeIzdoH8cbqx4m/iSTNk0tifkQvtwsg6GmlGpDQlcRxsVUtONnVBCx3eyfemow9GdfVfyjdkXxv8AHy98ck/0lw/5CmsQWzn3DWNfDnWzNHdjaPH0s/h5ov8AU0mydtB4TlKd940+deFl0ssStn12H/IY88mkmq/k0+w7lRF7VKHZ2uktqSMc5st0apFzuWmu+HRz1qf5WFbOZW2lwKSntC3bTTx4MubJvkmk+BUvAOcE24LTSxjRfJqFOuGBu4Ze+L/iFNQPiq7p/sabothFJCAr7RKheY/etDJicYqT8gjnU5NLwek7EdMZTSoWQj2/hP4V8OpEMumFfhcOh7lad450s77Gx0/SOMHiJANNFk5RoeYN6qJkWgrFt5k0WKnRhOlOJyoM8KmzRErwm0CMDh+r/mOAJTEbybmLgAX1rfjdY7Zhyx3ZWjVbIwYbbA8ydSd5POscm5O2a0klSPtq4lLaFKVoBSsaPLPzX0r2h/EOPOAHKVWMjQW08KeMWgZMicaVi3ZxJCYTbQmRxqkYuWRL6k3lUcbdeAXaSpUe+r5ncmY8SpIqZNIh2aPZCoTFetp36aPK1SuVhZQOEg61fajPbJoWUgpFxw8xfiIO7gKzS0/q3RNEc9x2yFeNPKmmh8YZslXbT+JK0nxSY9QKyariMJrxJHq/4pb8mXC+pQl/HJahU2461uhyzwp+lWMtgWeSgAQVRExu41l1kU8cka/8fmcc8ZHpWx2yhSpAAIEQoGvESo97Pk+IumYJ2wgXM8YkUOGze7SvsgpyB3765oXbbBCeNzHZ/Su8AcEpFbDWZQbAlSiAOU0YpyaQJ1FOXg3eLZypGT7ERroBEaq4cq9PNi3Y9q8Hh4MtZNz89j3o/jQqDOteSmerKJo9qYFOIYW0v2VpIneDuUOYMHwpyRhOi+PX2mXrOtKKF8yPtDkRB8am1tdGltZI7jZ4B6qRZmnEfMKkVQg1R5L9MuKOHjg4DHeNR7j40rXJaEqQz+jhgvYbDLVohpKUzOv2jfwFuBq05+lQX6koQe5zZ6AowKiUPNfpN20Q0WkmFLETwHGq6fHvlfhCZp7I0u2eI4tUpNKux69H6FWxnO3G6CfStOnjeRMxZp1icfcrxwrsh0ChBtSIZj7CYoiVpEjKJG+3GvRxZvKPPzYFL0y9w3CbWac1EHnV4aiEjJl0eWHyu0MOqSRb0NX4Zj3zi6Yv2hhjBIiBxt8Klki6NmDKm6ZVsrN2CfvnwkEV52qb+FT91/Z7/wDiEvxvH+mX/wCWdSqxg3EGfh5Vuj9DxWrpMNweIhaVfjB9alm9UJIppk4ZYteD0dpJvEEG4ndXz9I+ybdWZBxV5Ma1y56C/SuWUpk3uL6H9KdqiUZ2VLml6KUmEbIcAd6xQnKkkd+gOorTpVc79jDr3sx7V5NPiccpxKBxAmYgD/Hvr0keI1zyd2Viuqcy/ZN02tzGp9++vJ1OPZO10z19Pk3wp9o9E2XigpNTT4DJUzFdOcG4xjWcSygqQ4Mr2UeyU+ys8bGPCn2740u0CORY5c9McbMxwIBFSXBWSNTs7EzVUzNJCH6RujSNoNNtKOUpcSoK3gTCwO9Mjypm6FjG2PNmYFDDaW20hKUgBIG4CkKN2Dbb2glptS1GABRScnSBaStnhvSPGl1anFan0G4fv9a9XHjWOFHmzyOc7MK6rWvN8npJ+lHdiJ+sV+U+8Vs0vz/oedquI/qcxo17qnkK4wRhYBE6UsGlJNhkm1wE4dZT8xVFaFdMmt+8qSFd4E+Y8K7c12LtXgc7MelEpeZQb9halDxmCL1ox6hpdmXLp1J8oi/i8whRBUPFM+4iunnlJdhx6aMOl/3BsLiTmJJ0kjhMQI86yTTm1H3f9Hq6KUcO/L/pi6+74X9l2GdsROt/35V6kZcHiyhymWoOl+FT7RSHEj05l4hIMEyBp3V4J9bNU69hBiGW5upU8kaetOqRibyyXKX7lZbQTlStRPNMD30Ki3VsaWXNCO5xVAbrQ+/PcP1rtsPqMsmdrpFDZyknNM2q+CUYyoz6mGWcblXHsabAKzZVRYD93jl94a16K6PJfZDa7sAEazINp1Hj76nlgpxplcORwnaND0V21PZJvXkuLg6Z6tqcbRuW1JcTe9UhPa7IZIblRlOkmzzhldYj+Wo+Rq+XGpLdEnp87XokFbD2kVxlBNZY8GqaRqWGZuoyafsldcIvVQAzzj6Q8Q6VBJSpLQ0JBhR4zpHLv8fR0mJJbn2YNTlt7UeZbYcgH9/v07q0TdIjDlmSevN/SvLo9G5dFmxlQ8BxBHpPwrVpHWRGLWL/AIb+h9tIUci7DjfCAEAb6zosy1BUmCN/ryNUTlHkV0+BltLBKSkLTdJAkfdPDurVnwyjHcuv6MuHPGUnB9/2AjsozfaJjS0D361j6Vmrt0cYUoi0COVNG2gSpB+Dbgkqk8Y/elXwxW62SyyezauLL1uzJ8v0q8pcNkVHpBOGbOYpNspEg7rC1CHMWFPbOP3X9npOzNnlTSFdbEjTKTFeK4xPpcuTMsj4TEOIXCiNaNCxknRSyqFg0Mae47VSTxUUOpN6FMopKrAnDpRoVyQ56PY2AUK1BtETffu99b9Pk3KmeVq8O2Vx6YTtBzMATcSZ7hYzruPCtJj6EbXSxltSSgK1Eq7IEHW2prFqFGatdmzTzcHT6Z6z0f22FJBBmsCZ6DjY6x4aeRlWMyTqndVY5ZRVJkJYIt20dYdQAEoASBYAADypNxRR9wTaW1Hmv+FyNcwg28DalcprwWhixvyEbJ2kt4XSpKTbtSCSeA4VSEm64J5scYRfJlPpf2khtxKFP/YBLQJsQTBjiRp3c69TDOMY2zwpxblSPINo4sOIKkGRvtH7FDLlUoui2KG2SsSrFYjdx2UNu5VhQ3GaeEtslIzZYqaaGe1UgiRobjuIkVrzdtryZcDdU/ApbEmssVbo1Nmo2JgevbCU5U5Sc6yiVJAAIIM2nTjWyDbVGPI9jt/2NHdgjIQFrUIJUlaQmQAe0kxeDBixtVJNuNEoyW66V/QyC7sp5E+pisT5ibVxIFwy4NLB06HkrQ9aQQhCwBcEEHfCjMc4KTWnBacvv/AurUHDHXs0/vf/AGI4ZrO60iLLUOYjXSjmfpI4lbGW2G1sOlayVBcKzcYABnWDINdhnFQpnZFLemu0egbGxALCFIJhQmvKy2pNH0kKn6/fkzjrawr2Tcm1VUXXRgeaNpJoqfQvKSEEndRjF+wmXLFxq7OKaUoTB/e6hsYyzRpKwVbSx9hXlR2M5Z4AyXFNqzQddINxRjcXYspRmmmxhtPaIDMxmKpSAeabzPI+lbt622YHHmjC4hubDUa8uVZWrKjzo70nVh0hKiY3d3Cs2THb4NmHMkqkb7AdM8wsZrO00a00+i8dJTM3oDcDnA9NnMpATm71AUd7RzxxfJlOlv0mYgEsIIQuO0pJMtk6Qbdsa8rVfFGTdsyZ8kIpxSMdtUqxBU66tS1q1KiVKUeOsAV6G1NHlbnF0Km0ZSdwiDz+dTqiqdoGf0qNcl74AjXNUIM8OrMzG9NvA3HxrXB7sf2M0ltyfcBw+tzFRxUnyXl0P+jGKLTvZWO0DKZMKtMWFjaxjWtEWk7TM+VblTRrW9sdZ2W23HVaFKUggSIIJCsuh3kVT4l+DL8Ku3RltqbLLJ7YSkKzdlKgcl80KiYPjU4wXk073XBnnHb2AjdaoSmr4RoUeORls7bYSMjiMyCZtqDpI5xXLI925d/wy+J41B4squL54+ZP3T/2Y6w+BQC2+0oqRJiDBSdCCNxE9xrXCKzR9n/Bi1N6aSalui+n0/s14ZpcJtNrFsv4d1pABQooULqSU3md/GeUUrxKMSCytz8hfRVCm8K2lWonjpJI9IrzcqTyOj38ORrFFy79i13FC9vSaueYDubRAEQfKuOoFd2gDuPgBXBSBnMZH3vQULDRXiMBiCMymHL6QJAHMi00qnF+QozeMBJyyRedZiqpWqFb5KEuNJGUpnnVE4pVRJxk3dgOJZTumD6c6lKJWLfkhhXlIVBkHdWecTTjye5q8Hj1ApSpIXOg3+YrO0bosNV00Tg1kIwyVORqtUhJ4RFNDG3ySy5lF7ezEYnFqeeW6v2lqKj3k7uVa4qjBJ3yP8G5KQBrGvISY7r1qVUZJWmWbR2akjMCEnhvHlpxrnjVcixyu6FTuDzWJSDeVaD/AHWeca+pqjKxYrBqmLUr5GC8CzlJBIhQjx3GrYXztfklmXG5eCK8AkGVKgcB89BVHp0uZMmszfEURbeShQUgQUkEHmDNL6Pyr9R0pP5maNzbbryB7WX7gIQ2OUJjMO+tWOnFOr+/RlnHa2rr7Ln9xRtPMUgEiJ0SIFLqLa5ZTAknwv3F/UeNY6RptnC0RR6O7D9l4VS5ye19pMwCIJ87UMeRxnT6otPDCWn3fm3V/BuOjGxW25WpxPaTGVM2BuZnSeFUyTXSMmOL7fJsg8lKRl042rO6L8i1TIk9n0PyphbRXCY0iOM1yOZQWEGTFq5nA/8A2e3OaAOAJ+BoUGyl1tMZd28A28po0gWzMrfKXVQ0CAQNQNKpF8k5rjs0OC2gzHbwoP8Aiao2yG1e5nOkORZKm2Cg8B76SX2K47XkzONw6gQYMG1+IiR6ioSRpTIYfEOIVmSohURP+6RxT7HjklF2mVKJJJJMnWaZIVu+SxJPCaIBhhMfG4T+7VWMycoWMU7SbNlJPMg39ar8RMl8KS6YywjGEV7ThHeRR9AjeVeC/aeCZDf1IzndAPqqNKWaTXpBByUvUxLjEJmyCm1xM3rNFSXzGwTYxopMi6eHDlTW7s6gZxymlNASGWyMKpxNnMoB0itWmxucfmozajMsb+Ww/E7NSEK7ZKoJHfWjLhhsfPJnx6ibmuOBLhcG657IMcTYV52PBkydI3ZM+PH2w1WyyBdRJ9K1fhNq5dkFqd3RHCtPlWVpKlE/dTP+qhLHtdtGmOW47U+DfbJ2Y8G050EKi/684pMklKVoXGtqodqYISJEXOo7qk1ZWwrOZIM2O8j0o2Cj5Kb2A9b1x1lOJJBHZkcuPMk3ooAQwUlKgptKioWKplPNN9aDXsw/cBxeHJABiTzv32FMBNIx+1uij7iytpSAN4k+dK0w7gJro3jhoUj+6uqQG17DFjo/izBcW2Afwz53FN6vcSo+EOcN0aQIClFV9SEgX5eVBqwp10X4vou0bQDPIWopAbYsHRFhZgBWbkAfjXNI5NgWK6BgKhpxWbgUyP8A7SKFIa2C4joi4nQNq3SFfMWogsGPRx8f+XzflKT8a6/od+pYxsvFJIy4Ug/2j3Udz8AcYvtjjZ+zsYowtsJH5v0vXXJ9gSxrobjYGYXEH8pocDJ+wMvoelQMi/caHA1sU7Q6FR7LZVzBFvAkU8YwfzMnOU4/KrFx6IYtJPVNkJOuYgfGnUlD5Hf8AvevWq/k4nopjZ7SUiCJlf7mu+NKznGNGv2d0ZSSA84sD8CAT/8AJQrVLXSS4iv3MK0Sb5l/H/kLxHRjDA9nrSnfnKR6J+dReryNc0vsXjpYJ9sIw2EaScraigchE+NZJz5t2zZCDqlQWlr8R8qJ1MObGYRExQAxU40Qo5kxfuoRkpK1yO+OGV9aSYKoAsLx30QcF3WA217j8tKNnUdZy3B1793Dvo8AdnIA3xxnQ+tEXlgvXgkaX4C/jQDTLXSM1p5QaKFJh8qEGVXi1dRyZJvLvQffQoaz7EuoOUE6mBMgdwvQOSZWWW8pA14yfKeFEPJ83h0TKe7cKFHWXqbRAN7EDXf3xemJ0dwbcA63Md066fu9BhC22Bx04z8RXUc5FpBjUd0mjSBZWtxU7/Ak++hSDyQSqdx9fhRARbcGbSR+Y+6gMTViR5brfrXHUyhakqMkmdxmPhXBoqB4KUr195oUwuiTTWY2iPDyNGhbCEbMG8QR7/Cu4OTZYdnHVKikb7UDrZ0goFiT++E1zD32f//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a:stretch>
            <a:fillRect/>
          </a:stretch>
        </p:blipFill>
        <p:spPr>
          <a:xfrm>
            <a:off x="699438" y="1268123"/>
            <a:ext cx="3862748" cy="4373022"/>
          </a:xfrm>
          <a:prstGeom prst="rect">
            <a:avLst/>
          </a:prstGeom>
        </p:spPr>
      </p:pic>
    </p:spTree>
    <p:extLst>
      <p:ext uri="{BB962C8B-B14F-4D97-AF65-F5344CB8AC3E}">
        <p14:creationId xmlns="" xmlns:p14="http://schemas.microsoft.com/office/powerpoint/2010/main" val="366729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825698" y="1817325"/>
            <a:ext cx="6334758" cy="3913311"/>
          </a:xfrm>
          <a:prstGeom prst="roundRect">
            <a:avLst/>
          </a:prstGeom>
          <a:solidFill>
            <a:srgbClr val="002060"/>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tr-TR" sz="2000" b="1" dirty="0">
                <a:solidFill>
                  <a:schemeClr val="bg1"/>
                </a:solidFill>
              </a:rPr>
              <a:t>* Okula gitmek istemiyor veya okuldan kaçıyor, devamsızlık yapıyorsa,</a:t>
            </a:r>
          </a:p>
          <a:p>
            <a:pPr>
              <a:defRPr/>
            </a:pPr>
            <a:r>
              <a:rPr lang="tr-TR" sz="2000" b="1" dirty="0">
                <a:solidFill>
                  <a:schemeClr val="bg1"/>
                </a:solidFill>
              </a:rPr>
              <a:t>* Uykusunda ve yeme davranışında belirgin değişiklikler varsa,</a:t>
            </a:r>
          </a:p>
          <a:p>
            <a:pPr>
              <a:defRPr/>
            </a:pPr>
            <a:r>
              <a:rPr lang="tr-TR" sz="2000" b="1" dirty="0">
                <a:solidFill>
                  <a:schemeClr val="bg1"/>
                </a:solidFill>
              </a:rPr>
              <a:t>* Yatağını ıslatma, kekeleme veya konuşmada tutukluk gösteriyorsa,</a:t>
            </a:r>
          </a:p>
          <a:p>
            <a:pPr>
              <a:defRPr/>
            </a:pPr>
            <a:r>
              <a:rPr lang="tr-TR" sz="2000" b="1" dirty="0">
                <a:solidFill>
                  <a:schemeClr val="bg1"/>
                </a:solidFill>
              </a:rPr>
              <a:t>* Gece kabusları varsa,</a:t>
            </a:r>
          </a:p>
          <a:p>
            <a:pPr>
              <a:defRPr/>
            </a:pPr>
            <a:r>
              <a:rPr lang="tr-TR" sz="2000" b="1" dirty="0">
                <a:solidFill>
                  <a:schemeClr val="bg1"/>
                </a:solidFill>
              </a:rPr>
              <a:t>* Okul başarısında anlam veremediğiniz bir düşüş varsa</a:t>
            </a:r>
          </a:p>
        </p:txBody>
      </p:sp>
      <p:pic>
        <p:nvPicPr>
          <p:cNvPr id="5" name="Resim 4"/>
          <p:cNvPicPr>
            <a:picLocks noChangeAspect="1"/>
          </p:cNvPicPr>
          <p:nvPr/>
        </p:nvPicPr>
        <p:blipFill>
          <a:blip r:embed="rId2"/>
          <a:stretch>
            <a:fillRect/>
          </a:stretch>
        </p:blipFill>
        <p:spPr>
          <a:xfrm>
            <a:off x="7865921" y="1775123"/>
            <a:ext cx="3346030" cy="3913311"/>
          </a:xfrm>
          <a:prstGeom prst="rect">
            <a:avLst/>
          </a:prstGeom>
        </p:spPr>
      </p:pic>
    </p:spTree>
    <p:extLst>
      <p:ext uri="{BB962C8B-B14F-4D97-AF65-F5344CB8AC3E}">
        <p14:creationId xmlns="" xmlns:p14="http://schemas.microsoft.com/office/powerpoint/2010/main" val="87917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3.bp.blogspot.com/-zAQkicll-2Y/T9Cvv8SeaNI/AAAAAAAAAk8/KReQ3-Eb0Eg/s1600/MUTLLUK+A%C4%B0LE.bm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785590" y="3082993"/>
            <a:ext cx="2928937" cy="198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
        <p:nvSpPr>
          <p:cNvPr id="2" name="Gözyaşı Damlası 1"/>
          <p:cNvSpPr/>
          <p:nvPr/>
        </p:nvSpPr>
        <p:spPr>
          <a:xfrm>
            <a:off x="2061651" y="484336"/>
            <a:ext cx="7705797" cy="1152525"/>
          </a:xfrm>
          <a:prstGeom prst="teardrop">
            <a:avLst>
              <a:gd name="adj" fmla="val 124420"/>
            </a:avLst>
          </a:prstGeom>
          <a:solidFill>
            <a:schemeClr val="accent6">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4" name="Yuvarlatılmış Dikdörtgen 3"/>
          <p:cNvSpPr/>
          <p:nvPr/>
        </p:nvSpPr>
        <p:spPr>
          <a:xfrm>
            <a:off x="853915" y="1912755"/>
            <a:ext cx="6137728" cy="4076722"/>
          </a:xfrm>
          <a:prstGeom prst="roundRect">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Aşırı tepki göstermemeye ve sakin olmaya çalışın.</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Çocuğunuzu ve şiddet gösteren kişi/kişileri suçlamaktan kaçının. </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Çocuğunuzu karşınıza alıp onunla konuşmaya çalışın.</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Daha sonra çocuğunuzun duygularını ifade etmesi yönünde cesaretlendirin ve onu dinleyin.</a:t>
            </a:r>
          </a:p>
        </p:txBody>
      </p:sp>
    </p:spTree>
    <p:extLst>
      <p:ext uri="{BB962C8B-B14F-4D97-AF65-F5344CB8AC3E}">
        <p14:creationId xmlns="" xmlns:p14="http://schemas.microsoft.com/office/powerpoint/2010/main" val="38068796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2" descr="http://4.bp.blogspot.com/_SyKmRyl2urw/S7Q4SZAY5WI/AAAAAAAAAeA/Idm3cWxJOdw/s1600/bosanma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79817" y="2333767"/>
            <a:ext cx="4499992" cy="338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2" name="Gözyaşı Damlası 1"/>
          <p:cNvSpPr/>
          <p:nvPr/>
        </p:nvSpPr>
        <p:spPr>
          <a:xfrm>
            <a:off x="2033516" y="188914"/>
            <a:ext cx="7705797" cy="1152525"/>
          </a:xfrm>
          <a:prstGeom prst="teardrop">
            <a:avLst>
              <a:gd name="adj" fmla="val 124420"/>
            </a:avLst>
          </a:prstGeom>
          <a:solidFill>
            <a:schemeClr val="accent6">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6" name="Yuvarlatılmış Dikdörtgen 5"/>
          <p:cNvSpPr/>
          <p:nvPr/>
        </p:nvSpPr>
        <p:spPr>
          <a:xfrm>
            <a:off x="553776" y="1523835"/>
            <a:ext cx="5847023" cy="4795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Yaşadığı korku, kaygı, utanç, suçluluk gibi olumsuz duygularının normal olduğunu, ne olursa olsun onun yanında olduğunuzu belirtin, hissettirin ve ona güven vermeye çalışın. </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Şiddet gösteren kişi/kişilerin amacının özellikle kendisini korkutmaya, kontrol etmeye çalıştığını ve bu durumda onun suçu olmadığını, utanmaması gerektiğini anlatın.</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Çocuğunuzun bundan sonraki ne tür tepkiler gösterebileceği üzerinde durun</a:t>
            </a:r>
            <a:r>
              <a:rPr lang="tr-TR" sz="2000" dirty="0">
                <a:solidFill>
                  <a:prstClr val="black"/>
                </a:solidFill>
                <a:latin typeface="Comic Sans MS" panose="030F0702030302020204" pitchFamily="66" charset="0"/>
              </a:rPr>
              <a:t>. </a:t>
            </a:r>
          </a:p>
        </p:txBody>
      </p:sp>
    </p:spTree>
    <p:extLst>
      <p:ext uri="{BB962C8B-B14F-4D97-AF65-F5344CB8AC3E}">
        <p14:creationId xmlns="" xmlns:p14="http://schemas.microsoft.com/office/powerpoint/2010/main" val="12951035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18364" y="115889"/>
            <a:ext cx="7574508" cy="260001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Çocuğunuza özellikle, şiddete şiddet ile tepki vermemesi konusunu vurgulayın.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Çocuğunuzun öğretmeni/öğretmenleri, okul idarecileri ve rehber öğretmenleriyle durumu paylaşarak ayrıntılı bilgi almaya çalışın. </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Eğer önerileri arasında profesyonel bir yardım alması var ise psikolog, psikiyatrist gibi kişilere başvurarak yardım alın.</a:t>
            </a:r>
          </a:p>
        </p:txBody>
      </p:sp>
      <p:sp>
        <p:nvSpPr>
          <p:cNvPr id="5" name="Yuvarlatılmış Dikdörtgen 4"/>
          <p:cNvSpPr/>
          <p:nvPr/>
        </p:nvSpPr>
        <p:spPr>
          <a:xfrm>
            <a:off x="313899" y="3068639"/>
            <a:ext cx="7356143" cy="344134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Evdeki ilişkilerinizi gözden geçirin. Daima onunla iletime açık olun. Ona vakit ayırın.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Çocuğunuzun kendini ifade edici, hakkını arayıcı ve atılgan davranışlarını destekleyerek kendisine güven duyması yönünde destekleyin.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Arkadaşları ile ilişki kurmasına ve bu ilişkilerini güçlendirmesi konusunda ona yardımcı olun.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Onlarla çeşitli etkinlikler planlaması ve yapmasını sağlayın.</a:t>
            </a:r>
          </a:p>
          <a:p>
            <a:pPr marL="171450" indent="-171450" defTabSz="685800">
              <a:lnSpc>
                <a:spcPct val="90000"/>
              </a:lnSpc>
              <a:spcBef>
                <a:spcPts val="750"/>
              </a:spcBef>
              <a:buFont typeface="Wingdings 2" panose="05020102010507070707" pitchFamily="18" charset="2"/>
              <a:buChar char=""/>
              <a:defRPr/>
            </a:pPr>
            <a:endParaRPr lang="tr-TR" dirty="0">
              <a:solidFill>
                <a:prstClr val="black"/>
              </a:solidFill>
              <a:latin typeface="Comic Sans MS" panose="030F0702030302020204" pitchFamily="66" charset="0"/>
            </a:endParaRPr>
          </a:p>
        </p:txBody>
      </p:sp>
      <p:pic>
        <p:nvPicPr>
          <p:cNvPr id="6" name="Picture 4" descr="http://www.psikoloji.com.tr/resimler/0/145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02257" y="1113064"/>
            <a:ext cx="3354057"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244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72108" y="1269570"/>
            <a:ext cx="5605612" cy="4762739"/>
          </a:xfrm>
          <a:prstGeom prst="roundRect">
            <a:avLst/>
          </a:prstGeom>
          <a:solidFill>
            <a:schemeClr val="tx1">
              <a:lumMod val="95000"/>
              <a:lumOff val="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smtClean="0">
                <a:solidFill>
                  <a:schemeClr val="bg1"/>
                </a:solidFill>
              </a:rPr>
              <a:t>Zorbalık Davranışı Gösteren Öğrencilerin Ortak Özellikleri</a:t>
            </a:r>
          </a:p>
          <a:p>
            <a:pPr algn="ctr"/>
            <a:endParaRPr lang="tr-TR" sz="2800" b="1" dirty="0" smtClean="0">
              <a:solidFill>
                <a:schemeClr val="bg1"/>
              </a:solidFill>
            </a:endParaRPr>
          </a:p>
          <a:p>
            <a:pPr marL="285750" indent="-285750">
              <a:buFont typeface="Arial" panose="020B0604020202020204" pitchFamily="34" charset="0"/>
              <a:buChar char="•"/>
            </a:pPr>
            <a:r>
              <a:rPr lang="tr-TR" sz="2000" b="1" dirty="0" smtClean="0">
                <a:solidFill>
                  <a:schemeClr val="bg1"/>
                </a:solidFill>
              </a:rPr>
              <a:t>Genellikle </a:t>
            </a:r>
            <a:r>
              <a:rPr lang="tr-TR" sz="2000" b="1" dirty="0">
                <a:solidFill>
                  <a:schemeClr val="bg1"/>
                </a:solidFill>
              </a:rPr>
              <a:t>benlik saygısı yüksektir</a:t>
            </a:r>
            <a:r>
              <a:rPr lang="tr-TR" sz="2000" b="1" dirty="0" smtClean="0">
                <a:solidFill>
                  <a:schemeClr val="bg1"/>
                </a:solidFill>
              </a:rPr>
              <a:t>.</a:t>
            </a:r>
          </a:p>
          <a:p>
            <a:pPr marL="285750" indent="-285750">
              <a:buFont typeface="Arial" panose="020B0604020202020204" pitchFamily="34" charset="0"/>
              <a:buChar char="•"/>
            </a:pPr>
            <a:r>
              <a:rPr lang="tr-TR" sz="2000" b="1" dirty="0" smtClean="0">
                <a:solidFill>
                  <a:schemeClr val="bg1"/>
                </a:solidFill>
              </a:rPr>
              <a:t>Empati </a:t>
            </a:r>
            <a:r>
              <a:rPr lang="tr-TR" sz="2000" b="1" dirty="0">
                <a:solidFill>
                  <a:schemeClr val="bg1"/>
                </a:solidFill>
              </a:rPr>
              <a:t>kurma yeteneği gelişmemiştir</a:t>
            </a:r>
            <a:r>
              <a:rPr lang="tr-TR" sz="2000" b="1" dirty="0" smtClean="0">
                <a:solidFill>
                  <a:schemeClr val="bg1"/>
                </a:solidFill>
              </a:rPr>
              <a:t>.</a:t>
            </a:r>
          </a:p>
          <a:p>
            <a:pPr marL="285750" indent="-285750">
              <a:buFont typeface="Arial" panose="020B0604020202020204" pitchFamily="34" charset="0"/>
              <a:buChar char="•"/>
            </a:pPr>
            <a:r>
              <a:rPr lang="tr-TR" sz="2000" b="1" dirty="0" smtClean="0">
                <a:solidFill>
                  <a:schemeClr val="bg1"/>
                </a:solidFill>
              </a:rPr>
              <a:t>Sosyal </a:t>
            </a:r>
            <a:r>
              <a:rPr lang="tr-TR" sz="2000" b="1" dirty="0">
                <a:solidFill>
                  <a:schemeClr val="bg1"/>
                </a:solidFill>
              </a:rPr>
              <a:t>becerilerde ve ilişki kurma biçimlerinde yetersizlikler olabilir</a:t>
            </a:r>
            <a:r>
              <a:rPr lang="tr-TR" sz="2000" b="1" dirty="0" smtClean="0">
                <a:solidFill>
                  <a:schemeClr val="bg1"/>
                </a:solidFill>
              </a:rPr>
              <a:t>.</a:t>
            </a:r>
          </a:p>
          <a:p>
            <a:pPr marL="285750" indent="-285750">
              <a:buFont typeface="Arial" panose="020B0604020202020204" pitchFamily="34" charset="0"/>
              <a:buChar char="•"/>
            </a:pPr>
            <a:r>
              <a:rPr lang="tr-TR" sz="2000" b="1" dirty="0" smtClean="0">
                <a:solidFill>
                  <a:schemeClr val="bg1"/>
                </a:solidFill>
              </a:rPr>
              <a:t>Saldırgan </a:t>
            </a:r>
            <a:r>
              <a:rPr lang="tr-TR" sz="2000" b="1" dirty="0">
                <a:solidFill>
                  <a:schemeClr val="bg1"/>
                </a:solidFill>
              </a:rPr>
              <a:t>ve </a:t>
            </a:r>
            <a:r>
              <a:rPr lang="tr-TR" sz="2000" b="1" dirty="0" err="1">
                <a:solidFill>
                  <a:schemeClr val="bg1"/>
                </a:solidFill>
              </a:rPr>
              <a:t>dürtüsel</a:t>
            </a:r>
            <a:r>
              <a:rPr lang="tr-TR" sz="2000" b="1" dirty="0">
                <a:solidFill>
                  <a:schemeClr val="bg1"/>
                </a:solidFill>
              </a:rPr>
              <a:t> yapıya sahiptir, erkeklerde fiziksel üstünlük de eşlik edebilir.</a:t>
            </a:r>
          </a:p>
        </p:txBody>
      </p:sp>
      <p:pic>
        <p:nvPicPr>
          <p:cNvPr id="7170" name="Picture 2" descr="http://www.egitimtercihi.com/images/1_Gundem/zorba%20ogrenci.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54004" y="2111341"/>
            <a:ext cx="5574004" cy="30359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076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6" descr="http://yenikarikaturler.com/wp-content/uploads/2014/01/siddet-siddeti-dogurur-karikaturu.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67288" y="2175759"/>
            <a:ext cx="3838575" cy="3838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2" name="Oval 1"/>
          <p:cNvSpPr/>
          <p:nvPr/>
        </p:nvSpPr>
        <p:spPr>
          <a:xfrm>
            <a:off x="3157318" y="432949"/>
            <a:ext cx="5832475" cy="12969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3600" b="1" i="1" dirty="0" smtClean="0"/>
              <a:t>Çocuklar Niçin Şiddet Uygular ?</a:t>
            </a:r>
            <a:endParaRPr lang="tr-TR" sz="3600" b="1" i="1" dirty="0"/>
          </a:p>
        </p:txBody>
      </p:sp>
      <p:sp>
        <p:nvSpPr>
          <p:cNvPr id="13" name="Dikdörtgen 12"/>
          <p:cNvSpPr/>
          <p:nvPr/>
        </p:nvSpPr>
        <p:spPr>
          <a:xfrm>
            <a:off x="840491" y="2200981"/>
            <a:ext cx="6319964" cy="384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rPr>
              <a:t>Çocukların neden zorbalık davranışları sergilediklerine ilişkin olarak,</a:t>
            </a:r>
          </a:p>
          <a:p>
            <a:pPr lvl="0"/>
            <a:r>
              <a:rPr lang="tr-TR" sz="2400" b="1" dirty="0">
                <a:solidFill>
                  <a:schemeClr val="bg1"/>
                </a:solidFill>
              </a:rPr>
              <a:t>Ailesel nedenler,</a:t>
            </a:r>
          </a:p>
          <a:p>
            <a:pPr lvl="0"/>
            <a:r>
              <a:rPr lang="tr-TR" sz="2400" b="1" dirty="0">
                <a:solidFill>
                  <a:schemeClr val="bg1"/>
                </a:solidFill>
              </a:rPr>
              <a:t>Becerilerden yoksun olmak,</a:t>
            </a:r>
          </a:p>
          <a:p>
            <a:pPr lvl="0"/>
            <a:r>
              <a:rPr lang="tr-TR" sz="2400" b="1" dirty="0" err="1">
                <a:solidFill>
                  <a:schemeClr val="bg1"/>
                </a:solidFill>
              </a:rPr>
              <a:t>Dürtüsellik</a:t>
            </a:r>
            <a:r>
              <a:rPr lang="tr-TR" sz="2400" b="1" dirty="0">
                <a:solidFill>
                  <a:schemeClr val="bg1"/>
                </a:solidFill>
              </a:rPr>
              <a:t>,</a:t>
            </a:r>
          </a:p>
          <a:p>
            <a:pPr lvl="0"/>
            <a:r>
              <a:rPr lang="tr-TR" sz="2400" b="1" dirty="0">
                <a:solidFill>
                  <a:schemeClr val="bg1"/>
                </a:solidFill>
              </a:rPr>
              <a:t>Okula ilişkin nedenler düşünülebilir.</a:t>
            </a:r>
          </a:p>
        </p:txBody>
      </p:sp>
    </p:spTree>
    <p:extLst>
      <p:ext uri="{BB962C8B-B14F-4D97-AF65-F5344CB8AC3E}">
        <p14:creationId xmlns="" xmlns:p14="http://schemas.microsoft.com/office/powerpoint/2010/main" val="20772806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http://www.eflatunn.net/wp-content/uploads/2014/04/soru-isareti.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6281" y="813594"/>
            <a:ext cx="1857375" cy="1671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graphicFrame>
        <p:nvGraphicFramePr>
          <p:cNvPr id="18435" name="Object 3"/>
          <p:cNvGraphicFramePr>
            <a:graphicFrameLocks noChangeAspect="1"/>
          </p:cNvGraphicFramePr>
          <p:nvPr/>
        </p:nvGraphicFramePr>
        <p:xfrm>
          <a:off x="8472489" y="2924175"/>
          <a:ext cx="1857375" cy="3581400"/>
        </p:xfrm>
        <a:graphic>
          <a:graphicData uri="http://schemas.openxmlformats.org/presentationml/2006/ole">
            <p:oleObj spid="_x0000_s12299" name="Klip" r:id="rId4" imgW="1857375" imgH="3995738" progId="">
              <p:embed/>
            </p:oleObj>
          </a:graphicData>
        </a:graphic>
      </p:graphicFrame>
      <p:sp>
        <p:nvSpPr>
          <p:cNvPr id="2" name="Oval 1"/>
          <p:cNvSpPr/>
          <p:nvPr/>
        </p:nvSpPr>
        <p:spPr>
          <a:xfrm>
            <a:off x="2445469" y="1031461"/>
            <a:ext cx="5101775" cy="1152525"/>
          </a:xfrm>
          <a:prstGeom prst="ellipse">
            <a:avLst/>
          </a:prstGeom>
          <a:solidFill>
            <a:schemeClr val="accent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b="1" dirty="0" smtClean="0">
                <a:solidFill>
                  <a:schemeClr val="bg1"/>
                </a:solidFill>
                <a:ea typeface="+mj-ea"/>
                <a:cs typeface="+mj-cs"/>
              </a:rPr>
              <a:t>Çocuklarınıza Örnek  Olun</a:t>
            </a:r>
            <a:endParaRPr lang="tr-TR" sz="2400" b="1" dirty="0">
              <a:solidFill>
                <a:schemeClr val="bg1"/>
              </a:solidFill>
            </a:endParaRPr>
          </a:p>
        </p:txBody>
      </p:sp>
      <p:sp>
        <p:nvSpPr>
          <p:cNvPr id="4" name="Dikdörtgen 3"/>
          <p:cNvSpPr/>
          <p:nvPr/>
        </p:nvSpPr>
        <p:spPr>
          <a:xfrm>
            <a:off x="559559" y="2924175"/>
            <a:ext cx="6114196" cy="316272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0000"/>
              </a:lnSpc>
              <a:spcBef>
                <a:spcPts val="700"/>
              </a:spcBef>
              <a:buClr>
                <a:srgbClr val="DD8047"/>
              </a:buClr>
              <a:buSzPct val="60000"/>
              <a:defRPr/>
            </a:pPr>
            <a:r>
              <a:rPr lang="tr-TR" altLang="tr-TR" sz="2000" b="1" dirty="0">
                <a:solidFill>
                  <a:prstClr val="black"/>
                </a:solidFill>
                <a:latin typeface="Comic Sans MS" panose="030F0702030302020204" pitchFamily="66" charset="0"/>
              </a:rPr>
              <a:t>    Çocuklarınız sorun karşısında sizin çözüm tarzınızı izler ve model alırlar. Siz onunla sorun yaşadığınızda ve çözüm olarak şiddet ve fiziksel cezalandırma uyguladığınızda,  o da sorun yaşadığında çözümü şiddette arayacaktır. </a:t>
            </a:r>
          </a:p>
        </p:txBody>
      </p:sp>
    </p:spTree>
    <p:extLst>
      <p:ext uri="{BB962C8B-B14F-4D97-AF65-F5344CB8AC3E}">
        <p14:creationId xmlns="" xmlns:p14="http://schemas.microsoft.com/office/powerpoint/2010/main" val="36169375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21635" y="860550"/>
            <a:ext cx="7704856" cy="122413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tr-TR" sz="4000" cap="all" dirty="0">
                <a:ln w="9000" cmpd="sng">
                  <a:solidFill>
                    <a:srgbClr val="D8B25C">
                      <a:shade val="50000"/>
                      <a:satMod val="120000"/>
                    </a:srgbClr>
                  </a:solidFill>
                  <a:prstDash val="solid"/>
                </a:ln>
                <a:gradFill>
                  <a:gsLst>
                    <a:gs pos="0">
                      <a:srgbClr val="D8B25C">
                        <a:shade val="20000"/>
                        <a:satMod val="245000"/>
                      </a:srgbClr>
                    </a:gs>
                    <a:gs pos="43000">
                      <a:srgbClr val="D8B25C">
                        <a:satMod val="255000"/>
                      </a:srgbClr>
                    </a:gs>
                    <a:gs pos="48000">
                      <a:srgbClr val="D8B25C">
                        <a:shade val="85000"/>
                        <a:satMod val="255000"/>
                      </a:srgbClr>
                    </a:gs>
                    <a:gs pos="100000">
                      <a:srgbClr val="D8B25C">
                        <a:shade val="20000"/>
                        <a:satMod val="245000"/>
                      </a:srgbClr>
                    </a:gs>
                  </a:gsLst>
                  <a:lin ang="5400000"/>
                </a:gradFill>
                <a:effectLst>
                  <a:reflection blurRad="12700" stA="28000" endPos="45000" dist="1000" dir="5400000" sy="-100000" algn="bl" rotWithShape="0"/>
                </a:effectLst>
                <a:latin typeface="Comic Sans MS" pitchFamily="66" charset="0"/>
              </a:rPr>
              <a:t>ÇOCUKLAR BİZDEN ÖĞRENİR</a:t>
            </a:r>
          </a:p>
        </p:txBody>
      </p:sp>
      <p:pic>
        <p:nvPicPr>
          <p:cNvPr id="48130" name="Picture 2" descr="C:\Users\Rehberlik Servisi 1\Desktop\22851.jpg"/>
          <p:cNvPicPr>
            <a:picLocks noChangeAspect="1" noChangeArrowheads="1"/>
          </p:cNvPicPr>
          <p:nvPr/>
        </p:nvPicPr>
        <p:blipFill>
          <a:blip r:embed="rId2"/>
          <a:srcRect/>
          <a:stretch>
            <a:fillRect/>
          </a:stretch>
        </p:blipFill>
        <p:spPr bwMode="auto">
          <a:xfrm>
            <a:off x="1018172" y="2512345"/>
            <a:ext cx="5438022" cy="3262813"/>
          </a:xfrm>
          <a:prstGeom prst="rect">
            <a:avLst/>
          </a:prstGeom>
          <a:noFill/>
        </p:spPr>
      </p:pic>
      <p:pic>
        <p:nvPicPr>
          <p:cNvPr id="48131" name="Picture 3" descr="C:\Users\Rehberlik Servisi 1\Desktop\11355.jpg"/>
          <p:cNvPicPr>
            <a:picLocks noChangeAspect="1" noChangeArrowheads="1"/>
          </p:cNvPicPr>
          <p:nvPr/>
        </p:nvPicPr>
        <p:blipFill>
          <a:blip r:embed="rId3"/>
          <a:srcRect/>
          <a:stretch>
            <a:fillRect/>
          </a:stretch>
        </p:blipFill>
        <p:spPr bwMode="auto">
          <a:xfrm>
            <a:off x="6805445" y="2493294"/>
            <a:ext cx="4375817" cy="3281863"/>
          </a:xfrm>
          <a:prstGeom prst="rect">
            <a:avLst/>
          </a:prstGeom>
          <a:noFill/>
        </p:spPr>
      </p:pic>
    </p:spTree>
    <p:extLst>
      <p:ext uri="{BB962C8B-B14F-4D97-AF65-F5344CB8AC3E}">
        <p14:creationId xmlns="" xmlns:p14="http://schemas.microsoft.com/office/powerpoint/2010/main" val="10504709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758464" y="749658"/>
            <a:ext cx="8004516" cy="6169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b="1" dirty="0" smtClean="0">
                <a:solidFill>
                  <a:schemeClr val="bg1"/>
                </a:solidFill>
              </a:rPr>
              <a:t>ÇOCUKLAR NİYE ŞİDDET UYGULAR ??</a:t>
            </a:r>
            <a:endParaRPr lang="tr-TR" sz="3200" b="1" dirty="0">
              <a:solidFill>
                <a:schemeClr val="bg1"/>
              </a:solidFill>
            </a:endParaRPr>
          </a:p>
        </p:txBody>
      </p:sp>
      <p:pic>
        <p:nvPicPr>
          <p:cNvPr id="30721" name="Picture 1" descr="C:\Users\Rehberlik Servisi 1\Desktop\cocuk-siddet1.jpg"/>
          <p:cNvPicPr>
            <a:picLocks noChangeAspect="1" noChangeArrowheads="1"/>
          </p:cNvPicPr>
          <p:nvPr/>
        </p:nvPicPr>
        <p:blipFill>
          <a:blip r:embed="rId2"/>
          <a:srcRect/>
          <a:stretch>
            <a:fillRect/>
          </a:stretch>
        </p:blipFill>
        <p:spPr bwMode="auto">
          <a:xfrm>
            <a:off x="2120509" y="1513280"/>
            <a:ext cx="7332979" cy="4894763"/>
          </a:xfrm>
          <a:prstGeom prst="rect">
            <a:avLst/>
          </a:prstGeom>
          <a:noFill/>
        </p:spPr>
      </p:pic>
    </p:spTree>
    <p:extLst>
      <p:ext uri="{BB962C8B-B14F-4D97-AF65-F5344CB8AC3E}">
        <p14:creationId xmlns="" xmlns:p14="http://schemas.microsoft.com/office/powerpoint/2010/main" val="32693996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5"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sp>
        <p:nvSpPr>
          <p:cNvPr id="26627" name="AutoShape 7"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pic>
        <p:nvPicPr>
          <p:cNvPr id="49154" name="Picture 2" descr="C:\Users\Rehberlik Servisi 1\Desktop\670px-6421-1-1-mb-110.jpg"/>
          <p:cNvPicPr>
            <a:picLocks noChangeAspect="1" noChangeArrowheads="1"/>
          </p:cNvPicPr>
          <p:nvPr/>
        </p:nvPicPr>
        <p:blipFill>
          <a:blip r:embed="rId2"/>
          <a:srcRect/>
          <a:stretch>
            <a:fillRect/>
          </a:stretch>
        </p:blipFill>
        <p:spPr bwMode="auto">
          <a:xfrm>
            <a:off x="3507008" y="2513135"/>
            <a:ext cx="4680403" cy="3437498"/>
          </a:xfrm>
          <a:prstGeom prst="rect">
            <a:avLst/>
          </a:prstGeom>
          <a:noFill/>
        </p:spPr>
      </p:pic>
      <p:sp>
        <p:nvSpPr>
          <p:cNvPr id="7" name="Yuvarlatılmış Dikdörtgen 1"/>
          <p:cNvSpPr/>
          <p:nvPr/>
        </p:nvSpPr>
        <p:spPr>
          <a:xfrm>
            <a:off x="3071813" y="708120"/>
            <a:ext cx="5761037" cy="1862138"/>
          </a:xfrm>
          <a:prstGeom prst="roundRect">
            <a:avLst/>
          </a:prstGeom>
          <a:solidFill>
            <a:schemeClr val="tx1">
              <a:lumMod val="75000"/>
              <a:lumOff val="2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2800" b="1" dirty="0">
                <a:solidFill>
                  <a:schemeClr val="bg1"/>
                </a:solidFill>
                <a:latin typeface="Comic Sans MS" pitchFamily="66" charset="0"/>
                <a:ea typeface="+mj-ea"/>
                <a:cs typeface="+mj-cs"/>
              </a:rPr>
              <a:t>ÇOCUĞUNUZA KARŞI </a:t>
            </a:r>
            <a:br>
              <a:rPr lang="tr-TR" sz="2800" b="1" dirty="0">
                <a:solidFill>
                  <a:schemeClr val="bg1"/>
                </a:solidFill>
                <a:latin typeface="Comic Sans MS" pitchFamily="66" charset="0"/>
                <a:ea typeface="+mj-ea"/>
                <a:cs typeface="+mj-cs"/>
              </a:rPr>
            </a:br>
            <a:r>
              <a:rPr lang="tr-TR" sz="2800" b="1" dirty="0">
                <a:solidFill>
                  <a:schemeClr val="bg1"/>
                </a:solidFill>
                <a:latin typeface="Comic Sans MS" pitchFamily="66" charset="0"/>
                <a:ea typeface="+mj-ea"/>
                <a:cs typeface="+mj-cs"/>
              </a:rPr>
              <a:t>KONTROLÜNÜZÜ </a:t>
            </a:r>
            <a:br>
              <a:rPr lang="tr-TR" sz="2800" b="1" dirty="0">
                <a:solidFill>
                  <a:schemeClr val="bg1"/>
                </a:solidFill>
                <a:latin typeface="Comic Sans MS" pitchFamily="66" charset="0"/>
                <a:ea typeface="+mj-ea"/>
                <a:cs typeface="+mj-cs"/>
              </a:rPr>
            </a:br>
            <a:r>
              <a:rPr lang="tr-TR" sz="2800" b="1" dirty="0">
                <a:solidFill>
                  <a:schemeClr val="bg1"/>
                </a:solidFill>
                <a:latin typeface="Comic Sans MS" pitchFamily="66" charset="0"/>
                <a:ea typeface="+mj-ea"/>
                <a:cs typeface="+mj-cs"/>
              </a:rPr>
              <a:t>KAYBEDECEĞİNİZİ </a:t>
            </a:r>
            <a:br>
              <a:rPr lang="tr-TR" sz="2800" b="1" dirty="0">
                <a:solidFill>
                  <a:schemeClr val="bg1"/>
                </a:solidFill>
                <a:latin typeface="Comic Sans MS" pitchFamily="66" charset="0"/>
                <a:ea typeface="+mj-ea"/>
                <a:cs typeface="+mj-cs"/>
              </a:rPr>
            </a:br>
            <a:r>
              <a:rPr lang="tr-TR" sz="2800" b="1" dirty="0">
                <a:solidFill>
                  <a:schemeClr val="bg1"/>
                </a:solidFill>
                <a:latin typeface="Comic Sans MS" pitchFamily="66" charset="0"/>
                <a:ea typeface="+mj-ea"/>
                <a:cs typeface="+mj-cs"/>
              </a:rPr>
              <a:t>HİSSEDİYORSANIZ</a:t>
            </a:r>
            <a:r>
              <a:rPr lang="tr-TR" sz="2800" b="1" dirty="0" smtClean="0">
                <a:solidFill>
                  <a:schemeClr val="bg1"/>
                </a:solidFill>
                <a:latin typeface="Comic Sans MS" pitchFamily="66" charset="0"/>
                <a:ea typeface="+mj-ea"/>
                <a:cs typeface="+mj-cs"/>
              </a:rPr>
              <a:t>...</a:t>
            </a:r>
            <a:endParaRPr lang="tr-TR" sz="2800" b="1" dirty="0">
              <a:solidFill>
                <a:schemeClr val="bg1"/>
              </a:solidFill>
            </a:endParaRPr>
          </a:p>
        </p:txBody>
      </p:sp>
    </p:spTree>
    <p:extLst>
      <p:ext uri="{BB962C8B-B14F-4D97-AF65-F5344CB8AC3E}">
        <p14:creationId xmlns="" xmlns:p14="http://schemas.microsoft.com/office/powerpoint/2010/main" val="395340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a.wattpad.com/cover/7874299-256-k9b050752.jpg"/>
          <p:cNvPicPr>
            <a:picLocks noChangeAspect="1" noChangeArrowheads="1"/>
          </p:cNvPicPr>
          <p:nvPr/>
        </p:nvPicPr>
        <p:blipFill>
          <a:blip r:embed="rId2">
            <a:duotone>
              <a:prstClr val="black"/>
              <a:schemeClr val="accent1">
                <a:lumMod val="75000"/>
                <a:tint val="45000"/>
                <a:satMod val="400000"/>
              </a:schemeClr>
            </a:duotone>
          </a:blip>
          <a:srcRect/>
          <a:stretch>
            <a:fillRect/>
          </a:stretch>
        </p:blipFill>
        <p:spPr bwMode="auto">
          <a:xfrm>
            <a:off x="7447646" y="3494518"/>
            <a:ext cx="2808312" cy="2742508"/>
          </a:xfrm>
          <a:prstGeom prst="rect">
            <a:avLst/>
          </a:prstGeom>
          <a:ln w="88900" cap="sq" cmpd="thickThin">
            <a:solidFill>
              <a:srgbClr val="000000"/>
            </a:solidFill>
            <a:prstDash val="solid"/>
            <a:miter lim="800000"/>
          </a:ln>
          <a:effectLst>
            <a:innerShdw blurRad="76200">
              <a:srgbClr val="000000"/>
            </a:innerShdw>
          </a:effectLst>
        </p:spPr>
      </p:pic>
      <p:sp>
        <p:nvSpPr>
          <p:cNvPr id="2" name="Yuvarlatılmış Dikdörtgen 1"/>
          <p:cNvSpPr/>
          <p:nvPr/>
        </p:nvSpPr>
        <p:spPr>
          <a:xfrm>
            <a:off x="991239" y="716981"/>
            <a:ext cx="4918241" cy="198527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Hemen durun ve içinizden 10’a kadar sayın. Bunu yaparken bir kaç kez derin nefes alın ve yavaş yavaş verin.</a:t>
            </a:r>
          </a:p>
        </p:txBody>
      </p:sp>
      <p:sp>
        <p:nvSpPr>
          <p:cNvPr id="3" name="Yuvarlatılmış Dikdörtgen 2"/>
          <p:cNvSpPr/>
          <p:nvPr/>
        </p:nvSpPr>
        <p:spPr>
          <a:xfrm>
            <a:off x="859809" y="3316405"/>
            <a:ext cx="5186149" cy="292062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sz="2000" b="1" dirty="0">
                <a:solidFill>
                  <a:prstClr val="black"/>
                </a:solidFill>
                <a:latin typeface="Comic Sans MS" panose="030F0702030302020204" pitchFamily="66" charset="0"/>
              </a:rPr>
              <a:t>Çocuğunuza çok öfkeli olduğunuzu ve sakinleşene kadar bu konuyu konuşmak istemediğinizi söyleyin.</a:t>
            </a:r>
          </a:p>
        </p:txBody>
      </p:sp>
      <p:sp>
        <p:nvSpPr>
          <p:cNvPr id="5" name="Yuvarlatılmış Dikdörtgen 4"/>
          <p:cNvSpPr/>
          <p:nvPr/>
        </p:nvSpPr>
        <p:spPr>
          <a:xfrm>
            <a:off x="6419851" y="1091822"/>
            <a:ext cx="4784961" cy="17609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319088" indent="-319088">
              <a:spcBef>
                <a:spcPts val="700"/>
              </a:spcBef>
              <a:buClr>
                <a:srgbClr val="FF0000"/>
              </a:buClr>
              <a:buSzPct val="60000"/>
              <a:buFont typeface="Wingdings" panose="05000000000000000000" pitchFamily="2" charset="2"/>
              <a:buChar char="v"/>
              <a:defRPr/>
            </a:pPr>
            <a:r>
              <a:rPr lang="tr-TR" altLang="tr-TR" sz="2000" b="1" dirty="0">
                <a:solidFill>
                  <a:schemeClr val="bg1"/>
                </a:solidFill>
                <a:latin typeface="Comic Sans MS" panose="030F0702030302020204" pitchFamily="66" charset="0"/>
              </a:rPr>
              <a:t>Kendi kendinize ‘sakin ol’ deyin.</a:t>
            </a:r>
          </a:p>
        </p:txBody>
      </p:sp>
    </p:spTree>
    <p:extLst>
      <p:ext uri="{BB962C8B-B14F-4D97-AF65-F5344CB8AC3E}">
        <p14:creationId xmlns="" xmlns:p14="http://schemas.microsoft.com/office/powerpoint/2010/main" val="4239862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ttp://cdnimage.zaman.com.tr/2013/07/31/cicekev.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51537" y="1628775"/>
            <a:ext cx="5664927" cy="4130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218365" y="518615"/>
            <a:ext cx="5254386" cy="1128499"/>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Kendinize sevdiğiniz bir yiyecek ya da içecek hazırlayın.</a:t>
            </a:r>
          </a:p>
        </p:txBody>
      </p:sp>
      <p:sp>
        <p:nvSpPr>
          <p:cNvPr id="3" name="Dikdörtgen 2"/>
          <p:cNvSpPr/>
          <p:nvPr/>
        </p:nvSpPr>
        <p:spPr>
          <a:xfrm>
            <a:off x="218364" y="1827711"/>
            <a:ext cx="5254387" cy="11747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Telefonla bir arkadaşınızı ya da akrabanızı arayın ve başka konulardan konuşun.</a:t>
            </a:r>
          </a:p>
        </p:txBody>
      </p:sp>
      <p:sp>
        <p:nvSpPr>
          <p:cNvPr id="5" name="Dikdörtgen 4"/>
          <p:cNvSpPr/>
          <p:nvPr/>
        </p:nvSpPr>
        <p:spPr>
          <a:xfrm>
            <a:off x="218365" y="3183103"/>
            <a:ext cx="5268036" cy="947447"/>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b="1" dirty="0">
                <a:solidFill>
                  <a:schemeClr val="bg1"/>
                </a:solidFill>
                <a:latin typeface="Comic Sans MS" panose="030F0702030302020204" pitchFamily="66" charset="0"/>
              </a:rPr>
              <a:t>Sizi sakinleştirebilecek bir etkinlikle uğraşın örneğin çiçeklerinizi sulayın.</a:t>
            </a:r>
          </a:p>
        </p:txBody>
      </p:sp>
      <p:sp>
        <p:nvSpPr>
          <p:cNvPr id="6" name="Dikdörtgen 5"/>
          <p:cNvSpPr/>
          <p:nvPr/>
        </p:nvSpPr>
        <p:spPr>
          <a:xfrm>
            <a:off x="218364" y="4485482"/>
            <a:ext cx="5254387" cy="11001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Çocuğunuzun yanından uzaklaşın; mümkünse odanıza gidin ve sakinleşene kadar orada kalın. Hâlâ sakinleşemediyseniz gidin bir yastığı yumruklayın.</a:t>
            </a:r>
          </a:p>
        </p:txBody>
      </p:sp>
      <p:sp>
        <p:nvSpPr>
          <p:cNvPr id="7" name="Dikdörtgen 6"/>
          <p:cNvSpPr/>
          <p:nvPr/>
        </p:nvSpPr>
        <p:spPr>
          <a:xfrm>
            <a:off x="218365" y="5759451"/>
            <a:ext cx="5254386" cy="81877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Sakinleşince çocuğunuzun yanına dönün ve sorun davranışa çözüm bulmaya çalışın.</a:t>
            </a:r>
          </a:p>
        </p:txBody>
      </p:sp>
    </p:spTree>
    <p:extLst>
      <p:ext uri="{BB962C8B-B14F-4D97-AF65-F5344CB8AC3E}">
        <p14:creationId xmlns="" xmlns:p14="http://schemas.microsoft.com/office/powerpoint/2010/main" val="1389750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https://encrypted-tbn3.gstatic.com/images?q=tbn:ANd9GcSVz6eNu8GtxJmuK8F88YX4t1ArYDwV9VrHuCgVybtbDUUS_uk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41860" y="492371"/>
            <a:ext cx="4303713" cy="2808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3" name="Gözyaşı Damlası 2"/>
          <p:cNvSpPr/>
          <p:nvPr/>
        </p:nvSpPr>
        <p:spPr>
          <a:xfrm>
            <a:off x="1547446" y="2771336"/>
            <a:ext cx="8257736" cy="3729212"/>
          </a:xfrm>
          <a:prstGeom prst="teardrop">
            <a:avLst>
              <a:gd name="adj" fmla="val 118108"/>
            </a:avLst>
          </a:prstGeom>
          <a:solidFill>
            <a:schemeClr val="accent5">
              <a:lumMod val="5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spcBef>
                <a:spcPts val="700"/>
              </a:spcBef>
              <a:buClr>
                <a:srgbClr val="DD8047"/>
              </a:buClr>
              <a:buSzPct val="60000"/>
              <a:defRPr/>
            </a:pPr>
            <a:r>
              <a:rPr lang="tr-TR" altLang="tr-TR" sz="2800" b="1" spc="50" dirty="0">
                <a:ln w="0"/>
                <a:solidFill>
                  <a:schemeClr val="bg1"/>
                </a:solidFill>
                <a:effectLst>
                  <a:innerShdw blurRad="63500" dist="50800" dir="13500000">
                    <a:srgbClr val="000000">
                      <a:alpha val="50000"/>
                    </a:srgbClr>
                  </a:innerShdw>
                </a:effectLst>
                <a:latin typeface="Comic Sans MS" panose="030F0702030302020204" pitchFamily="66" charset="0"/>
              </a:rPr>
              <a:t>Unutmayın tüm bunları yapmakla, bir yandan onu ve kendinizi incitmekten kaçınırken diğer yandan da ona öfkenin nasıl kontrol edilebileceğini öğretmiş olursunuz…</a:t>
            </a:r>
            <a:r>
              <a:rPr lang="tr-TR" altLang="tr-TR" sz="2800" b="1" i="1" spc="50" dirty="0">
                <a:ln w="0"/>
                <a:solidFill>
                  <a:schemeClr val="bg1"/>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 xmlns:p14="http://schemas.microsoft.com/office/powerpoint/2010/main" val="278128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951630" y="259309"/>
            <a:ext cx="8939284" cy="900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bg1"/>
                </a:solidFill>
              </a:rPr>
              <a:t>AİLELERE </a:t>
            </a:r>
            <a:r>
              <a:rPr lang="tr-TR" sz="4000" b="1" dirty="0">
                <a:solidFill>
                  <a:schemeClr val="bg1"/>
                </a:solidFill>
              </a:rPr>
              <a:t>ÖNERİLER</a:t>
            </a:r>
            <a:endParaRPr lang="tr-TR" sz="4000" dirty="0">
              <a:solidFill>
                <a:schemeClr val="bg1"/>
              </a:solidFill>
            </a:endParaRPr>
          </a:p>
        </p:txBody>
      </p:sp>
      <p:sp>
        <p:nvSpPr>
          <p:cNvPr id="6" name="Dikdörtgen 5"/>
          <p:cNvSpPr/>
          <p:nvPr/>
        </p:nvSpPr>
        <p:spPr>
          <a:xfrm>
            <a:off x="504967" y="1828800"/>
            <a:ext cx="6768030" cy="4544704"/>
          </a:xfrm>
          <a:prstGeom prst="rect">
            <a:avLst/>
          </a:prstGeom>
          <a:solidFill>
            <a:schemeClr val="accent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Çocukların, özellikle saldırgan davranışlarla istediklerini yerine getirmelerine izin verilmemeli, bu tür davranışlar pekiştirilmemelidir.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Çocuklara, sosyal olgunluğuna uygun görevler verilerek kendine güvenin gelişmesi yönünde desteklenmelidir. </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Çocuklar kızgın ve öfkeliyken onlarla tartışmamalı, çocuk sakinleştikten sonra bu durum birlikte konuşularak değerlendirilmelidir.</a:t>
            </a:r>
            <a:endParaRPr lang="tr-TR" sz="2400" b="1" dirty="0">
              <a:solidFill>
                <a:schemeClr val="bg1"/>
              </a:solidFill>
              <a:effectLst/>
              <a:latin typeface="Times New Roman" panose="02020603050405020304" pitchFamily="18" charset="0"/>
              <a:ea typeface="Times New Roman" panose="02020603050405020304" pitchFamily="18" charset="0"/>
            </a:endParaRPr>
          </a:p>
        </p:txBody>
      </p:sp>
      <p:pic>
        <p:nvPicPr>
          <p:cNvPr id="15362" name="Picture 2" descr="http://mebk12.meb.gov.tr/meb_iys_dosyalar/46/10/727160/resimler/2013_01/k_03102124_iletii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66309" y="2628828"/>
            <a:ext cx="4114800" cy="2571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2068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67286" y="491319"/>
            <a:ext cx="6879102" cy="5868538"/>
          </a:xfrm>
          <a:prstGeom prst="roundRect">
            <a:avLst/>
          </a:prstGeom>
          <a:solidFill>
            <a:schemeClr val="accent5">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Çocuğun seyrettiği TV programları, filmler ve oynadığı bilgisayar oyunları, ilgileri konusunda dikkatli olunması gerekir. Televizyon izlemeyi sınırlandırmalı, hangi programları izledikleri, hangi bilgisayar oyunlarını oynadıkları kontrol edilmelidir.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Seyredilen film ve yaşanılan gerçek olaylar üzerinde mutlaka konuşulmalı, topluma uyan veya uymayan davranışlar birlikte değerlendirilmelidir.</a:t>
            </a:r>
          </a:p>
          <a:p>
            <a:pPr marL="285750" indent="-285750">
              <a:buFont typeface="Arial" panose="020B0604020202020204" pitchFamily="34" charset="0"/>
              <a:buChar char="•"/>
            </a:pPr>
            <a:r>
              <a:rPr lang="tr-TR" sz="2400" b="1" dirty="0" smtClean="0">
                <a:solidFill>
                  <a:schemeClr val="bg1"/>
                </a:solidFill>
                <a:effectLst/>
                <a:latin typeface="Times New Roman" panose="02020603050405020304" pitchFamily="18" charset="0"/>
                <a:ea typeface="Times New Roman" panose="02020603050405020304" pitchFamily="18" charset="0"/>
              </a:rPr>
              <a:t>Çocuklar çeşitli sosyal ve sportif alanlara yöneltilmeli, ilgi alanlarını ve hobilerini yapmaları için fırsatlar verilmelidir</a:t>
            </a:r>
            <a:endParaRPr lang="tr-TR" sz="2400" b="1" dirty="0">
              <a:solidFill>
                <a:schemeClr val="bg1"/>
              </a:solidFill>
            </a:endParaRPr>
          </a:p>
        </p:txBody>
      </p:sp>
      <p:pic>
        <p:nvPicPr>
          <p:cNvPr id="16386" name="Picture 2" descr="http://www.kadingozu.com/wp-content/uploads/2011/12/cocuk-ve-tv1-300x22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5507" y="1652557"/>
            <a:ext cx="4411765" cy="3264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52352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373858" y="1856725"/>
            <a:ext cx="6006904" cy="3728149"/>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çocuklarıyla daha nitelikli zaman geçirmeli, zorbalık davranışlarına karşı dikkatli ve özenli olmalıdır.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çocuklarının diğer arkadaşlarının yanında popüler olması yönündeki arzularını, çocuklarına yansıtmaktan kaçınmalıdır.</a:t>
            </a:r>
          </a:p>
        </p:txBody>
      </p:sp>
      <p:pic>
        <p:nvPicPr>
          <p:cNvPr id="17410" name="Picture 2" descr="http://turkhaber.com.ua/wp-content/uploads/2013/09/rus-yazar-turkler-aile-yapilari-ile-ovunmeyi-hak-ediy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92824"/>
            <a:ext cx="4265826" cy="2969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903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84542" y="1406769"/>
            <a:ext cx="7244861" cy="4360985"/>
          </a:xfrm>
          <a:prstGeom prst="round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çocuklarıyla sorgulayıcı nitelikte değil, paylaşım amacıyla sohbet etmeli, çocuklarının arkadaşlıklarını (kendisini üzen veya kızdıran) anlamaya çalışmalıdırlar.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çocuklarının davranışları ile ilgili olarak sıklıkla öğretmenlerinden bilgi almalı ve eğer bir alanda sorun belirtilirse, çocuğuna nasıl yardım edebileceği konusunda öğretmenler ve uzmanlar ile işbirliği yapmalıdırlar.</a:t>
            </a:r>
            <a:endParaRPr lang="tr-TR" sz="2400" b="1" dirty="0">
              <a:solidFill>
                <a:schemeClr val="bg1"/>
              </a:solidFill>
              <a:effectLst/>
              <a:ea typeface="Times New Roman" panose="02020603050405020304" pitchFamily="18" charset="0"/>
            </a:endParaRPr>
          </a:p>
        </p:txBody>
      </p:sp>
      <p:pic>
        <p:nvPicPr>
          <p:cNvPr id="17410" name="Picture 2" descr="http://turkhaber.com.ua/wp-content/uploads/2013/09/rus-yazar-turkler-aile-yapilari-ile-ovunmeyi-hak-ediy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92824"/>
            <a:ext cx="4265826" cy="2969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903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82137" y="450376"/>
            <a:ext cx="7629100" cy="61141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i="1" dirty="0"/>
              <a:t>Çocuğunuzun Bir Mağdur Olduğunu Öğrenirseniz</a:t>
            </a:r>
            <a:r>
              <a:rPr lang="tr-TR" sz="2400" b="1" i="1" dirty="0" smtClean="0"/>
              <a:t>;</a:t>
            </a:r>
          </a:p>
          <a:p>
            <a:pPr algn="ctr"/>
            <a:endParaRPr lang="tr-TR" sz="2400" b="1" i="1" dirty="0" smtClean="0"/>
          </a:p>
          <a:p>
            <a:pPr marL="342900" lvl="0" indent="-342900">
              <a:buFont typeface="Arial" panose="020B0604020202020204" pitchFamily="34" charset="0"/>
              <a:buChar char="•"/>
            </a:pPr>
            <a:r>
              <a:rPr lang="tr-TR" sz="2400" dirty="0" smtClean="0"/>
              <a:t>Çocuğunuz </a:t>
            </a:r>
            <a:r>
              <a:rPr lang="tr-TR" sz="2400" dirty="0"/>
              <a:t>birisiyle sorun yaşadığında, sakın gidip sorunu o çocuklarla halletmeye kalkmayın. Bunu bırakın okul halletsin</a:t>
            </a:r>
            <a:r>
              <a:rPr lang="tr-TR" sz="2400" dirty="0" smtClean="0"/>
              <a:t>.</a:t>
            </a:r>
          </a:p>
          <a:p>
            <a:pPr marL="342900" lvl="0" indent="-342900">
              <a:buFont typeface="Arial" panose="020B0604020202020204" pitchFamily="34" charset="0"/>
              <a:buChar char="•"/>
            </a:pPr>
            <a:r>
              <a:rPr lang="tr-TR" sz="2400" dirty="0" smtClean="0"/>
              <a:t>Özellikle </a:t>
            </a:r>
            <a:r>
              <a:rPr lang="tr-TR" sz="2400" dirty="0"/>
              <a:t>zorba belliyse, o çocuğun anne-babasıyla yüz yüze gelmeyin. Kızgınsınız ve utanıyorsunuz, içiniz karma karışık. </a:t>
            </a:r>
            <a:r>
              <a:rPr lang="tr-TR" sz="2400" dirty="0" smtClean="0"/>
              <a:t>Zorbanın </a:t>
            </a:r>
            <a:r>
              <a:rPr lang="tr-TR" sz="2400" dirty="0"/>
              <a:t>anne babası içinde aynısı geçerli. Bu şekilde sorunu çözmek daha da güçleşir. </a:t>
            </a:r>
            <a:endParaRPr lang="tr-TR" sz="2400" dirty="0" smtClean="0"/>
          </a:p>
          <a:p>
            <a:pPr marL="342900" lvl="0" indent="-342900">
              <a:buFont typeface="Arial" panose="020B0604020202020204" pitchFamily="34" charset="0"/>
              <a:buChar char="•"/>
            </a:pPr>
            <a:r>
              <a:rPr lang="tr-TR" sz="2400" dirty="0" smtClean="0"/>
              <a:t>Çocuğu </a:t>
            </a:r>
            <a:r>
              <a:rPr lang="tr-TR" sz="2400" dirty="0"/>
              <a:t>dinleyin, güven verin. Duygularını konuşsun, zorbalığa uğramasına neden olan özellikleri konusunda güçlendirin.</a:t>
            </a:r>
          </a:p>
          <a:p>
            <a:pPr marL="342900" lvl="0" indent="-342900">
              <a:buFont typeface="Arial" panose="020B0604020202020204" pitchFamily="34" charset="0"/>
              <a:buChar char="•"/>
            </a:pPr>
            <a:endParaRPr lang="tr-TR" sz="2400" dirty="0"/>
          </a:p>
        </p:txBody>
      </p:sp>
      <p:pic>
        <p:nvPicPr>
          <p:cNvPr id="13317" name="Picture 5" descr="http://www.okulsaatim.com/wp-content/uploads/2013/12/Okul-Aile-Etkile%C5%9Fim-Engeller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67188" y="1874541"/>
            <a:ext cx="2795474" cy="32658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58153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354841" y="627797"/>
            <a:ext cx="7206019" cy="59913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i="1" dirty="0"/>
              <a:t>Çocuğunuzun Zorba Olduğunu Öğrenirseniz; </a:t>
            </a:r>
            <a:endParaRPr lang="tr-TR" sz="2400" b="1" i="1" dirty="0" smtClean="0"/>
          </a:p>
          <a:p>
            <a:endParaRPr lang="tr-TR" sz="2400" dirty="0"/>
          </a:p>
          <a:p>
            <a:pPr marL="285750" lvl="0" indent="-285750">
              <a:buFont typeface="Arial" panose="020B0604020202020204" pitchFamily="34" charset="0"/>
              <a:buChar char="•"/>
            </a:pPr>
            <a:r>
              <a:rPr lang="tr-TR" sz="2400" dirty="0"/>
              <a:t>Çocuğunuzu dövmeyin ama konuyu ciddiye alarak, bu davranışı çocuklar arası olabilecek doğal bir davranış olarak değerlendirmeyin</a:t>
            </a:r>
            <a:r>
              <a:rPr lang="tr-TR" sz="2400" dirty="0" smtClean="0"/>
              <a:t>.</a:t>
            </a:r>
          </a:p>
          <a:p>
            <a:pPr marL="285750" lvl="0" indent="-285750">
              <a:buFont typeface="Arial" panose="020B0604020202020204" pitchFamily="34" charset="0"/>
              <a:buChar char="•"/>
            </a:pPr>
            <a:r>
              <a:rPr lang="tr-TR" sz="2400" dirty="0"/>
              <a:t>Ona, mağdurun duygusunu anlatın ve bu tür davranışları asla onaylamayacağınızı da kesinlikle </a:t>
            </a:r>
            <a:r>
              <a:rPr lang="tr-TR" sz="2400" dirty="0" smtClean="0"/>
              <a:t>belirtin.</a:t>
            </a:r>
          </a:p>
          <a:p>
            <a:pPr marL="285750" lvl="0" indent="-285750">
              <a:buFont typeface="Arial" panose="020B0604020202020204" pitchFamily="34" charset="0"/>
              <a:buChar char="•"/>
            </a:pPr>
            <a:r>
              <a:rPr lang="tr-TR" sz="2400" dirty="0"/>
              <a:t>Çocuğunuzu savunmayın. </a:t>
            </a:r>
          </a:p>
          <a:p>
            <a:pPr marL="285750" lvl="0" indent="-285750">
              <a:buFont typeface="Arial" panose="020B0604020202020204" pitchFamily="34" charset="0"/>
              <a:buChar char="•"/>
            </a:pPr>
            <a:r>
              <a:rPr lang="tr-TR" sz="2400" dirty="0"/>
              <a:t>Kesin ve kararlı konuşun. </a:t>
            </a:r>
          </a:p>
          <a:p>
            <a:pPr marL="285750" lvl="0" indent="-285750">
              <a:buFont typeface="Arial" panose="020B0604020202020204" pitchFamily="34" charset="0"/>
              <a:buChar char="•"/>
            </a:pPr>
            <a:r>
              <a:rPr lang="tr-TR" sz="2400" dirty="0"/>
              <a:t>Kardeşler arasında böyle bir durum varsa birbirlerine vurmalarına izin vermeyin.</a:t>
            </a:r>
          </a:p>
          <a:p>
            <a:pPr lvl="0"/>
            <a:endParaRPr lang="tr-TR" sz="2400" dirty="0"/>
          </a:p>
        </p:txBody>
      </p:sp>
      <p:pic>
        <p:nvPicPr>
          <p:cNvPr id="14341" name="Picture 5" descr="http://www.lokmanhekim.com.tr/content/images/medium_anne-cocuk-iletsimi-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74470" y="2438896"/>
            <a:ext cx="3860036" cy="25698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51436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1881188" y="285751"/>
          <a:ext cx="8077200" cy="72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5" descr="http://www.hurriyet.com.tr/_np/5481/1117548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171524" y="1392285"/>
            <a:ext cx="3748869" cy="373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Dikdörtgen 4"/>
          <p:cNvSpPr/>
          <p:nvPr/>
        </p:nvSpPr>
        <p:spPr>
          <a:xfrm>
            <a:off x="1069145" y="5234984"/>
            <a:ext cx="10002129"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tr-TR" sz="2400" dirty="0"/>
              <a:t>Şiddet, güç ve baskı uygulayarak insanların bedensel veya ruhsal açıdan zarar görmesine neden olan bireysel veya toplu hareketlerin tümüdür.</a:t>
            </a:r>
          </a:p>
        </p:txBody>
      </p:sp>
    </p:spTree>
    <p:extLst>
      <p:ext uri="{BB962C8B-B14F-4D97-AF65-F5344CB8AC3E}">
        <p14:creationId xmlns="" xmlns:p14="http://schemas.microsoft.com/office/powerpoint/2010/main" val="21488906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nvPr>
        </p:nvGraphicFramePr>
        <p:xfrm>
          <a:off x="2498129" y="780652"/>
          <a:ext cx="6730277" cy="670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ttp://www.trabzonhaber.com.tr/images/haberler/korkutan_istatistik_h25993.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821165" y="1953729"/>
            <a:ext cx="5306114" cy="393873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a:blip r:embed="rId12"/>
          <a:stretch>
            <a:fillRect/>
          </a:stretch>
        </p:blipFill>
        <p:spPr>
          <a:xfrm>
            <a:off x="6625883" y="1640476"/>
            <a:ext cx="4015991" cy="4654576"/>
          </a:xfrm>
          <a:prstGeom prst="rect">
            <a:avLst/>
          </a:prstGeom>
        </p:spPr>
      </p:pic>
    </p:spTree>
    <p:extLst>
      <p:ext uri="{BB962C8B-B14F-4D97-AF65-F5344CB8AC3E}">
        <p14:creationId xmlns="" xmlns:p14="http://schemas.microsoft.com/office/powerpoint/2010/main" val="285259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2791325" y="295422"/>
          <a:ext cx="6100011" cy="7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8"/>
          <a:stretch>
            <a:fillRect/>
          </a:stretch>
        </p:blipFill>
        <p:spPr>
          <a:xfrm>
            <a:off x="747796" y="1438284"/>
            <a:ext cx="4626062" cy="4945100"/>
          </a:xfrm>
          <a:prstGeom prst="rect">
            <a:avLst/>
          </a:prstGeom>
        </p:spPr>
      </p:pic>
    </p:spTree>
    <p:extLst>
      <p:ext uri="{BB962C8B-B14F-4D97-AF65-F5344CB8AC3E}">
        <p14:creationId xmlns="" xmlns:p14="http://schemas.microsoft.com/office/powerpoint/2010/main" val="360319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369" b="1"/>
          <a:stretch/>
        </p:blipFill>
        <p:spPr>
          <a:xfrm>
            <a:off x="7019741" y="1672047"/>
            <a:ext cx="4367372" cy="4574008"/>
          </a:xfrm>
          <a:prstGeom prst="rect">
            <a:avLst/>
          </a:prstGeom>
        </p:spPr>
      </p:pic>
      <p:grpSp>
        <p:nvGrpSpPr>
          <p:cNvPr id="5" name="Grup 4"/>
          <p:cNvGrpSpPr/>
          <p:nvPr/>
        </p:nvGrpSpPr>
        <p:grpSpPr>
          <a:xfrm>
            <a:off x="2704724" y="622187"/>
            <a:ext cx="6477407" cy="770516"/>
            <a:chOff x="-2595" y="505457"/>
            <a:chExt cx="7060173" cy="893989"/>
          </a:xfrm>
        </p:grpSpPr>
        <p:sp>
          <p:nvSpPr>
            <p:cNvPr id="6" name="Yuvarlatılmış Dikdörtgen 5"/>
            <p:cNvSpPr/>
            <p:nvPr/>
          </p:nvSpPr>
          <p:spPr>
            <a:xfrm>
              <a:off x="15334" y="510276"/>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2595" y="50545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a:stretch>
            <a:fillRect/>
          </a:stretch>
        </p:blipFill>
        <p:spPr>
          <a:xfrm>
            <a:off x="960514" y="1865395"/>
            <a:ext cx="5765139" cy="3770771"/>
          </a:xfrm>
          <a:prstGeom prst="rect">
            <a:avLst/>
          </a:prstGeom>
        </p:spPr>
      </p:pic>
    </p:spTree>
    <p:extLst>
      <p:ext uri="{BB962C8B-B14F-4D97-AF65-F5344CB8AC3E}">
        <p14:creationId xmlns="" xmlns:p14="http://schemas.microsoft.com/office/powerpoint/2010/main" val="276967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51088" y="131765"/>
            <a:ext cx="7489825" cy="11715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lvl="0" algn="ctr"/>
            <a:r>
              <a:rPr lang="tr-TR" sz="2800" b="1" dirty="0" smtClean="0"/>
              <a:t>Şiddete-Zorbalığa Maruz Kalanların Hissettikleri</a:t>
            </a:r>
            <a:endParaRPr lang="tr-TR" sz="2800" dirty="0"/>
          </a:p>
        </p:txBody>
      </p:sp>
      <p:sp>
        <p:nvSpPr>
          <p:cNvPr id="4" name="Dikdörtgen 3"/>
          <p:cNvSpPr/>
          <p:nvPr/>
        </p:nvSpPr>
        <p:spPr>
          <a:xfrm>
            <a:off x="832513" y="1897039"/>
            <a:ext cx="5695287" cy="1819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tr-TR" altLang="tr-TR" sz="2000" b="1" dirty="0">
                <a:solidFill>
                  <a:schemeClr val="bg1"/>
                </a:solidFill>
              </a:rPr>
              <a:t>Bu çocukların çoğu, arkadaşlarıyla sosyal etkinliklere girmeyi reddedebilir ve kendilerine yönelik zarar verici davranışlara götürebilecek çaresizlik ya da umutsuzluk duyguları yaşayabilirler</a:t>
            </a:r>
            <a:endParaRPr lang="tr-TR" sz="2400" b="1" dirty="0">
              <a:solidFill>
                <a:schemeClr val="bg1"/>
              </a:solidFill>
            </a:endParaRPr>
          </a:p>
        </p:txBody>
      </p:sp>
      <p:sp>
        <p:nvSpPr>
          <p:cNvPr id="6" name="Gözyaşı Damlası 5"/>
          <p:cNvSpPr/>
          <p:nvPr/>
        </p:nvSpPr>
        <p:spPr>
          <a:xfrm>
            <a:off x="534572" y="4037428"/>
            <a:ext cx="5922499" cy="2423698"/>
          </a:xfrm>
          <a:prstGeom prst="teardrop">
            <a:avLst>
              <a:gd name="adj" fmla="val 115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FF0000"/>
              </a:buClr>
              <a:defRPr/>
            </a:pPr>
            <a:r>
              <a:rPr lang="tr-TR" altLang="tr-TR" sz="2400" b="1" dirty="0">
                <a:solidFill>
                  <a:schemeClr val="bg1"/>
                </a:solidFill>
              </a:rPr>
              <a:t>Duygularını ve kendilerini ifade  etmekte zorlanabilir; ilişkilerinde gerçekçi olmayan beklentiler içine girebilirler. </a:t>
            </a:r>
          </a:p>
        </p:txBody>
      </p:sp>
      <p:pic>
        <p:nvPicPr>
          <p:cNvPr id="23553" name="Picture 1" descr="C:\Users\Rehberlik Servisi 1\Desktop\fft99_mf5396811.Jpeg"/>
          <p:cNvPicPr>
            <a:picLocks noChangeAspect="1" noChangeArrowheads="1"/>
          </p:cNvPicPr>
          <p:nvPr/>
        </p:nvPicPr>
        <p:blipFill>
          <a:blip r:embed="rId2"/>
          <a:srcRect/>
          <a:stretch>
            <a:fillRect/>
          </a:stretch>
        </p:blipFill>
        <p:spPr bwMode="auto">
          <a:xfrm>
            <a:off x="7347388" y="1588985"/>
            <a:ext cx="3555074" cy="4798261"/>
          </a:xfrm>
          <a:prstGeom prst="rect">
            <a:avLst/>
          </a:prstGeom>
          <a:noFill/>
        </p:spPr>
      </p:pic>
    </p:spTree>
    <p:extLst>
      <p:ext uri="{BB962C8B-B14F-4D97-AF65-F5344CB8AC3E}">
        <p14:creationId xmlns="" xmlns:p14="http://schemas.microsoft.com/office/powerpoint/2010/main" val="390083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txBox="1">
            <a:spLocks noChangeArrowheads="1"/>
          </p:cNvSpPr>
          <p:nvPr/>
        </p:nvSpPr>
        <p:spPr bwMode="auto">
          <a:xfrm>
            <a:off x="1746251" y="260351"/>
            <a:ext cx="4970463"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9088" indent="-319088">
              <a:defRPr sz="2800" b="1">
                <a:solidFill>
                  <a:schemeClr val="tx1"/>
                </a:solidFill>
                <a:latin typeface="Times New Roman" panose="02020603050405020304" pitchFamily="18" charset="0"/>
              </a:defRPr>
            </a:lvl1pPr>
            <a:lvl2pPr marL="639763" indent="-273050">
              <a:defRPr sz="2800" b="1">
                <a:solidFill>
                  <a:schemeClr val="tx1"/>
                </a:solidFill>
                <a:latin typeface="Times New Roman" panose="02020603050405020304" pitchFamily="18" charset="0"/>
              </a:defRPr>
            </a:lvl2pPr>
            <a:lvl3pPr indent="-228600">
              <a:defRPr sz="2800" b="1">
                <a:solidFill>
                  <a:schemeClr val="tx1"/>
                </a:solidFill>
                <a:latin typeface="Times New Roman" panose="02020603050405020304" pitchFamily="18" charset="0"/>
              </a:defRPr>
            </a:lvl3pPr>
            <a:lvl4pPr indent="-228600">
              <a:defRPr sz="2800" b="1">
                <a:solidFill>
                  <a:schemeClr val="tx1"/>
                </a:solidFill>
                <a:latin typeface="Times New Roman" panose="02020603050405020304" pitchFamily="18" charset="0"/>
              </a:defRPr>
            </a:lvl4pPr>
            <a:lvl5pPr indent="-228600">
              <a:defRPr sz="2800" b="1">
                <a:solidFill>
                  <a:schemeClr val="tx1"/>
                </a:solidFill>
                <a:latin typeface="Times New Roman" panose="02020603050405020304" pitchFamily="18" charset="0"/>
              </a:defRPr>
            </a:lvl5pPr>
            <a:lvl6pPr indent="-228600" eaLnBrk="0" fontAlgn="base" hangingPunct="0">
              <a:spcBef>
                <a:spcPct val="0"/>
              </a:spcBef>
              <a:spcAft>
                <a:spcPct val="0"/>
              </a:spcAft>
              <a:defRPr sz="2800" b="1">
                <a:solidFill>
                  <a:schemeClr val="tx1"/>
                </a:solidFill>
                <a:latin typeface="Times New Roman" panose="02020603050405020304" pitchFamily="18" charset="0"/>
              </a:defRPr>
            </a:lvl6pPr>
            <a:lvl7pPr indent="-228600" eaLnBrk="0" fontAlgn="base" hangingPunct="0">
              <a:spcBef>
                <a:spcPct val="0"/>
              </a:spcBef>
              <a:spcAft>
                <a:spcPct val="0"/>
              </a:spcAft>
              <a:defRPr sz="2800" b="1">
                <a:solidFill>
                  <a:schemeClr val="tx1"/>
                </a:solidFill>
                <a:latin typeface="Times New Roman" panose="02020603050405020304" pitchFamily="18" charset="0"/>
              </a:defRPr>
            </a:lvl7pPr>
            <a:lvl8pPr indent="-228600" eaLnBrk="0" fontAlgn="base" hangingPunct="0">
              <a:spcBef>
                <a:spcPct val="0"/>
              </a:spcBef>
              <a:spcAft>
                <a:spcPct val="0"/>
              </a:spcAft>
              <a:defRPr sz="2800" b="1">
                <a:solidFill>
                  <a:schemeClr val="tx1"/>
                </a:solidFill>
                <a:latin typeface="Times New Roman" panose="02020603050405020304" pitchFamily="18" charset="0"/>
              </a:defRPr>
            </a:lvl8pPr>
            <a:lvl9pPr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ts val="700"/>
              </a:spcBef>
              <a:buClr>
                <a:srgbClr val="FF0000"/>
              </a:buClr>
              <a:buSzPct val="60000"/>
              <a:buFont typeface="Wingdings" panose="05000000000000000000" pitchFamily="2" charset="2"/>
              <a:buChar char="v"/>
            </a:pPr>
            <a:endParaRPr lang="tr-TR" altLang="tr-TR" sz="1600" b="0">
              <a:latin typeface="Comic Sans MS" panose="030F0702030302020204" pitchFamily="66" charset="0"/>
            </a:endParaRPr>
          </a:p>
        </p:txBody>
      </p:sp>
      <p:sp>
        <p:nvSpPr>
          <p:cNvPr id="3" name="Gözyaşı Damlası 2"/>
          <p:cNvSpPr/>
          <p:nvPr/>
        </p:nvSpPr>
        <p:spPr>
          <a:xfrm>
            <a:off x="4378203" y="3672298"/>
            <a:ext cx="6373505" cy="2652074"/>
          </a:xfrm>
          <a:prstGeom prst="teardrop">
            <a:avLst>
              <a:gd name="adj" fmla="val 1159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700"/>
              </a:spcBef>
              <a:buClr>
                <a:srgbClr val="FF0000"/>
              </a:buClr>
              <a:buSzPct val="60000"/>
              <a:defRPr/>
            </a:pPr>
            <a:r>
              <a:rPr lang="tr-TR" altLang="tr-TR" sz="2400" b="1" dirty="0">
                <a:solidFill>
                  <a:schemeClr val="bg1"/>
                </a:solidFill>
              </a:rPr>
              <a:t>Şiddet içeren bir ortamda büyüyen çocuklar yetişkin olduklarında sağlıklı ve yakın ilişkiler kurmada zorluk çekebilirler. </a:t>
            </a:r>
          </a:p>
        </p:txBody>
      </p:sp>
      <p:sp>
        <p:nvSpPr>
          <p:cNvPr id="4" name="Yuvarlatılmış Dikdörtgen 3"/>
          <p:cNvSpPr/>
          <p:nvPr/>
        </p:nvSpPr>
        <p:spPr>
          <a:xfrm>
            <a:off x="4558352" y="962654"/>
            <a:ext cx="6209731" cy="2096234"/>
          </a:xfrm>
          <a:prstGeom prst="roundRect">
            <a:avLst/>
          </a:prstGeom>
          <a:solidFill>
            <a:schemeClr val="accent4">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altLang="tr-TR" sz="2000" b="1" dirty="0">
                <a:solidFill>
                  <a:schemeClr val="bg1"/>
                </a:solidFill>
              </a:rPr>
              <a:t>Evde şiddet gören ya da şiddete maruz kalan çocukların okulda problem çözmede fiziksel saldırganlıktan yararlandıkları, akademik olarak çoğunlukla düşük başarı düzeyine sahip oldukları, dikkat eksikliği problemi ve okuldan kaçma davranışlarının olduğu görülmektedir.</a:t>
            </a:r>
            <a:endParaRPr lang="tr-TR" sz="2800" b="1" dirty="0">
              <a:solidFill>
                <a:schemeClr val="bg1"/>
              </a:solidFill>
            </a:endParaRPr>
          </a:p>
        </p:txBody>
      </p:sp>
      <p:pic>
        <p:nvPicPr>
          <p:cNvPr id="22529" name="Picture 1" descr="C:\Users\Rehberlik Servisi 1\Desktop\turkiye-de-cocuklarin-yuzde-35-i-siddet-goruyor-4438110_8114_o.jpg"/>
          <p:cNvPicPr>
            <a:picLocks noChangeAspect="1" noChangeArrowheads="1"/>
          </p:cNvPicPr>
          <p:nvPr/>
        </p:nvPicPr>
        <p:blipFill>
          <a:blip r:embed="rId2"/>
          <a:srcRect/>
          <a:stretch>
            <a:fillRect/>
          </a:stretch>
        </p:blipFill>
        <p:spPr bwMode="auto">
          <a:xfrm>
            <a:off x="0" y="1553210"/>
            <a:ext cx="4093698" cy="4093698"/>
          </a:xfrm>
          <a:prstGeom prst="rect">
            <a:avLst/>
          </a:prstGeom>
          <a:noFill/>
        </p:spPr>
      </p:pic>
    </p:spTree>
    <p:extLst>
      <p:ext uri="{BB962C8B-B14F-4D97-AF65-F5344CB8AC3E}">
        <p14:creationId xmlns="" xmlns:p14="http://schemas.microsoft.com/office/powerpoint/2010/main" val="2884353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artli-sevgi"/>
          <p:cNvPicPr>
            <a:picLocks noGrp="1" noChangeAspect="1" noChangeArrowheads="1"/>
          </p:cNvPicPr>
          <p:nvPr>
            <p:ph type="title"/>
          </p:nvPr>
        </p:nvPicPr>
        <p:blipFill>
          <a:blip r:embed="rId2">
            <a:extLst>
              <a:ext uri="{28A0092B-C50C-407E-A947-70E740481C1C}">
                <a14:useLocalDpi xmlns="" xmlns:a14="http://schemas.microsoft.com/office/drawing/2010/main" val="0"/>
              </a:ext>
            </a:extLst>
          </a:blip>
          <a:stretch>
            <a:fillRect/>
          </a:stretch>
        </p:blipFill>
        <p:spPr>
          <a:xfrm>
            <a:off x="1094383" y="2737067"/>
            <a:ext cx="2631456" cy="209320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2" name="Picture 5" descr="http://iblog.milliyet.com.tr/imgroot/blogv7/Blog333/2011/09/12/35/270301-3-4-bef9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95343" y="2920606"/>
            <a:ext cx="2649661" cy="19096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Yuvarlatılmış Dikdörtgen 2"/>
          <p:cNvSpPr/>
          <p:nvPr/>
        </p:nvSpPr>
        <p:spPr>
          <a:xfrm>
            <a:off x="1392072" y="600501"/>
            <a:ext cx="8461611" cy="1689279"/>
          </a:xfrm>
          <a:prstGeom prst="roundRect">
            <a:avLst/>
          </a:prstGeom>
          <a:solidFill>
            <a:schemeClr val="accent4">
              <a:lumMod val="5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altLang="tr-TR" sz="2000" b="1" dirty="0">
                <a:solidFill>
                  <a:schemeClr val="bg1"/>
                </a:solidFill>
              </a:rPr>
              <a:t>Yıllarca istismar edilmenin sonucunda güvenin ve şefkatin sağlıklı gelişimi engellenmiş olabilir. Ayrıca uygun problem çözme becerileri gelişemediğinden fiziksel olarak istismar edilen bir çocuğun ileride istismar eden bir eş ya da ebeveyn olma olasılığı çok yüksektir</a:t>
            </a:r>
            <a:endParaRPr lang="tr-TR" sz="2800" b="1" dirty="0">
              <a:solidFill>
                <a:schemeClr val="bg1"/>
              </a:solidFill>
            </a:endParaRPr>
          </a:p>
        </p:txBody>
      </p:sp>
      <p:sp>
        <p:nvSpPr>
          <p:cNvPr id="5" name="Yuvarlatılmış Dikdörtgen 4"/>
          <p:cNvSpPr/>
          <p:nvPr/>
        </p:nvSpPr>
        <p:spPr>
          <a:xfrm>
            <a:off x="1678675" y="5090615"/>
            <a:ext cx="8175009" cy="1507036"/>
          </a:xfrm>
          <a:prstGeom prst="roundRect">
            <a:avLst/>
          </a:prstGeom>
          <a:solidFill>
            <a:schemeClr val="tx2">
              <a:lumMod val="75000"/>
            </a:schemeClr>
          </a:solidFill>
        </p:spPr>
        <p:style>
          <a:lnRef idx="2">
            <a:schemeClr val="accent1">
              <a:shade val="50000"/>
            </a:schemeClr>
          </a:lnRef>
          <a:fillRef idx="1003">
            <a:schemeClr val="lt2"/>
          </a:fillRef>
          <a:effectRef idx="0">
            <a:schemeClr val="accent1"/>
          </a:effectRef>
          <a:fontRef idx="minor">
            <a:schemeClr val="lt1"/>
          </a:fontRef>
        </p:style>
        <p:txBody>
          <a:bodyPr anchor="ctr"/>
          <a:lstStyle/>
          <a:p>
            <a:pPr marL="319088" indent="-319088" algn="ctr">
              <a:spcBef>
                <a:spcPts val="700"/>
              </a:spcBef>
              <a:buClr>
                <a:srgbClr val="FF0000"/>
              </a:buClr>
              <a:buSzPct val="60000"/>
              <a:defRPr/>
            </a:pPr>
            <a:r>
              <a:rPr lang="tr-TR" altLang="tr-TR" sz="2000" b="1" dirty="0">
                <a:solidFill>
                  <a:schemeClr val="bg1"/>
                </a:solidFill>
              </a:rPr>
              <a:t>      Alkol ya da diğer maddelerin bağımlılığı şiddetten kaçmak için bir araç olarak görülebilir. Özellikle ebeveynlerin de bağımlılıklarının olması bu olasılığı güçlendiren bir faktördür.</a:t>
            </a:r>
          </a:p>
        </p:txBody>
      </p:sp>
    </p:spTree>
    <p:extLst>
      <p:ext uri="{BB962C8B-B14F-4D97-AF65-F5344CB8AC3E}">
        <p14:creationId xmlns="" xmlns:p14="http://schemas.microsoft.com/office/powerpoint/2010/main" val="4145571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160</TotalTime>
  <Words>1059</Words>
  <Application>Microsoft Office PowerPoint</Application>
  <PresentationFormat>Özel</PresentationFormat>
  <Paragraphs>98</Paragraphs>
  <Slides>29</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29</vt:i4>
      </vt:variant>
    </vt:vector>
  </HeadingPairs>
  <TitlesOfParts>
    <vt:vector size="31" baseType="lpstr">
      <vt:lpstr>Akış</vt:lpstr>
      <vt:lpstr>Klip</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gigabyte</dc:creator>
  <cp:lastModifiedBy>tr</cp:lastModifiedBy>
  <cp:revision>22</cp:revision>
  <dcterms:created xsi:type="dcterms:W3CDTF">2015-02-13T13:01:55Z</dcterms:created>
  <dcterms:modified xsi:type="dcterms:W3CDTF">2019-04-03T13:33:39Z</dcterms:modified>
</cp:coreProperties>
</file>